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0.xml" ContentType="application/vnd.openxmlformats-officedocument.presentationml.tags+xml"/>
  <Override PartName="/ppt/notesSlides/notesSlide27.xml" ContentType="application/vnd.openxmlformats-officedocument.presentationml.notesSlide+xml"/>
  <Override PartName="/ppt/tags/tag1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2.xml" ContentType="application/vnd.openxmlformats-officedocument.presentationml.tags+xml"/>
  <Override PartName="/ppt/notesSlides/notesSlide37.xml" ContentType="application/vnd.openxmlformats-officedocument.presentationml.notesSlide+xml"/>
  <Override PartName="/ppt/tags/tag13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3.xml" ContentType="application/vnd.openxmlformats-officedocument.drawingml.chart+xml"/>
  <Override PartName="/ppt/notesSlides/notesSlide4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notesSlides/notesSlide48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49.xml" ContentType="application/vnd.openxmlformats-officedocument.presentationml.notesSlide+xml"/>
  <Override PartName="/ppt/charts/chart8.xml" ContentType="application/vnd.openxmlformats-officedocument.drawingml.chart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116"/>
  </p:notesMasterIdLst>
  <p:handoutMasterIdLst>
    <p:handoutMasterId r:id="rId117"/>
  </p:handoutMasterIdLst>
  <p:sldIdLst>
    <p:sldId id="256" r:id="rId3"/>
    <p:sldId id="268" r:id="rId4"/>
    <p:sldId id="267" r:id="rId5"/>
    <p:sldId id="272" r:id="rId6"/>
    <p:sldId id="273" r:id="rId7"/>
    <p:sldId id="270" r:id="rId8"/>
    <p:sldId id="275" r:id="rId9"/>
    <p:sldId id="276" r:id="rId10"/>
    <p:sldId id="277" r:id="rId11"/>
    <p:sldId id="280" r:id="rId12"/>
    <p:sldId id="317" r:id="rId13"/>
    <p:sldId id="464" r:id="rId14"/>
    <p:sldId id="278" r:id="rId15"/>
    <p:sldId id="315" r:id="rId16"/>
    <p:sldId id="281" r:id="rId17"/>
    <p:sldId id="318" r:id="rId18"/>
    <p:sldId id="337" r:id="rId19"/>
    <p:sldId id="321" r:id="rId20"/>
    <p:sldId id="456" r:id="rId21"/>
    <p:sldId id="322" r:id="rId22"/>
    <p:sldId id="324" r:id="rId23"/>
    <p:sldId id="325" r:id="rId24"/>
    <p:sldId id="475" r:id="rId25"/>
    <p:sldId id="326" r:id="rId26"/>
    <p:sldId id="327" r:id="rId27"/>
    <p:sldId id="329" r:id="rId28"/>
    <p:sldId id="330" r:id="rId29"/>
    <p:sldId id="332" r:id="rId30"/>
    <p:sldId id="333" r:id="rId31"/>
    <p:sldId id="457" r:id="rId32"/>
    <p:sldId id="462" r:id="rId33"/>
    <p:sldId id="336" r:id="rId34"/>
    <p:sldId id="343" r:id="rId35"/>
    <p:sldId id="465" r:id="rId36"/>
    <p:sldId id="346" r:id="rId37"/>
    <p:sldId id="347" r:id="rId38"/>
    <p:sldId id="349" r:id="rId39"/>
    <p:sldId id="351" r:id="rId40"/>
    <p:sldId id="350" r:id="rId41"/>
    <p:sldId id="352" r:id="rId42"/>
    <p:sldId id="468" r:id="rId43"/>
    <p:sldId id="360" r:id="rId44"/>
    <p:sldId id="359" r:id="rId45"/>
    <p:sldId id="362" r:id="rId46"/>
    <p:sldId id="361" r:id="rId47"/>
    <p:sldId id="367" r:id="rId48"/>
    <p:sldId id="368" r:id="rId49"/>
    <p:sldId id="378" r:id="rId50"/>
    <p:sldId id="415" r:id="rId51"/>
    <p:sldId id="379" r:id="rId52"/>
    <p:sldId id="383" r:id="rId53"/>
    <p:sldId id="380" r:id="rId54"/>
    <p:sldId id="382" r:id="rId55"/>
    <p:sldId id="474" r:id="rId56"/>
    <p:sldId id="384" r:id="rId57"/>
    <p:sldId id="386" r:id="rId58"/>
    <p:sldId id="389" r:id="rId59"/>
    <p:sldId id="424" r:id="rId60"/>
    <p:sldId id="391" r:id="rId61"/>
    <p:sldId id="392" r:id="rId62"/>
    <p:sldId id="466" r:id="rId63"/>
    <p:sldId id="473" r:id="rId64"/>
    <p:sldId id="393" r:id="rId65"/>
    <p:sldId id="397" r:id="rId66"/>
    <p:sldId id="416" r:id="rId67"/>
    <p:sldId id="417" r:id="rId68"/>
    <p:sldId id="399" r:id="rId69"/>
    <p:sldId id="401" r:id="rId70"/>
    <p:sldId id="402" r:id="rId71"/>
    <p:sldId id="418" r:id="rId72"/>
    <p:sldId id="398" r:id="rId73"/>
    <p:sldId id="403" r:id="rId74"/>
    <p:sldId id="404" r:id="rId75"/>
    <p:sldId id="406" r:id="rId76"/>
    <p:sldId id="414" r:id="rId77"/>
    <p:sldId id="423" r:id="rId78"/>
    <p:sldId id="422" r:id="rId79"/>
    <p:sldId id="467" r:id="rId80"/>
    <p:sldId id="426" r:id="rId81"/>
    <p:sldId id="427" r:id="rId82"/>
    <p:sldId id="429" r:id="rId83"/>
    <p:sldId id="430" r:id="rId84"/>
    <p:sldId id="431" r:id="rId85"/>
    <p:sldId id="432" r:id="rId86"/>
    <p:sldId id="433" r:id="rId87"/>
    <p:sldId id="434" r:id="rId88"/>
    <p:sldId id="435" r:id="rId89"/>
    <p:sldId id="436" r:id="rId90"/>
    <p:sldId id="437" r:id="rId91"/>
    <p:sldId id="438" r:id="rId92"/>
    <p:sldId id="463" r:id="rId93"/>
    <p:sldId id="439" r:id="rId94"/>
    <p:sldId id="440" r:id="rId95"/>
    <p:sldId id="441" r:id="rId96"/>
    <p:sldId id="445" r:id="rId97"/>
    <p:sldId id="442" r:id="rId98"/>
    <p:sldId id="443" r:id="rId99"/>
    <p:sldId id="444" r:id="rId100"/>
    <p:sldId id="425" r:id="rId101"/>
    <p:sldId id="472" r:id="rId102"/>
    <p:sldId id="446" r:id="rId103"/>
    <p:sldId id="447" r:id="rId104"/>
    <p:sldId id="448" r:id="rId105"/>
    <p:sldId id="450" r:id="rId106"/>
    <p:sldId id="451" r:id="rId107"/>
    <p:sldId id="459" r:id="rId108"/>
    <p:sldId id="477" r:id="rId109"/>
    <p:sldId id="478" r:id="rId110"/>
    <p:sldId id="453" r:id="rId111"/>
    <p:sldId id="452" r:id="rId112"/>
    <p:sldId id="469" r:id="rId113"/>
    <p:sldId id="470" r:id="rId114"/>
    <p:sldId id="476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C4D"/>
    <a:srgbClr val="AA6460"/>
    <a:srgbClr val="AA060A"/>
    <a:srgbClr val="FF99CC"/>
    <a:srgbClr val="56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53" autoAdjust="0"/>
    <p:restoredTop sz="96218" autoAdjust="0"/>
  </p:normalViewPr>
  <p:slideViewPr>
    <p:cSldViewPr snapToGrid="0" snapToObjects="1">
      <p:cViewPr varScale="1">
        <p:scale>
          <a:sx n="119" d="100"/>
          <a:sy n="119" d="100"/>
        </p:scale>
        <p:origin x="8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theme" Target="theme/theme1.xml"/><Relationship Id="rId121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notesMaster" Target="notesMasters/notesMaster1.xml"/><Relationship Id="rId117" Type="http://schemas.openxmlformats.org/officeDocument/2006/relationships/handoutMaster" Target="handoutMasters/handoutMaster1.xml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uzmanhe:Dropbox:Thesis:Draft:ThesisTables.xlsx" TargetMode="External"/><Relationship Id="rId2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uzmanhe:Dropbox:Thesis:Draft:ThesisTable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uzmanhe:Dropbox:Thesis:Draft:ThesisTable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uzmanhe:Dropbox:Thesis:Draft:ThesisTable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uzmanhe:Dropbox:Thesis:Draft:ThesisTabl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1" i="1"/>
            </a:pPr>
            <a:r>
              <a:rPr lang="en-US"/>
              <a:t>Number of generated phrase pairs</a:t>
            </a:r>
          </a:p>
        </c:rich>
      </c:tx>
      <c:layout>
        <c:manualLayout>
          <c:xMode val="edge"/>
          <c:yMode val="edge"/>
          <c:x val="0.263045754630928"/>
          <c:y val="0.021145309811523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05178345287307"/>
          <c:y val="0.127945662973762"/>
          <c:w val="0.636709035101108"/>
          <c:h val="0.585546139813864"/>
        </c:manualLayout>
      </c:layout>
      <c:barChart>
        <c:barDir val="col"/>
        <c:grouping val="clustered"/>
        <c:varyColors val="0"/>
        <c:ser>
          <c:idx val="0"/>
          <c:order val="0"/>
          <c:tx>
            <c:v>Phrases</c:v>
          </c:tx>
          <c:spPr>
            <a:solidFill>
              <a:srgbClr val="C0C0C0"/>
            </a:solidFill>
          </c:spPr>
          <c:invertIfNegative val="0"/>
          <c:val>
            <c:numLit>
              <c:formatCode>General</c:formatCode>
              <c:ptCount val="13"/>
              <c:pt idx="0">
                <c:v>19421.0</c:v>
              </c:pt>
              <c:pt idx="1">
                <c:v>50987.0</c:v>
              </c:pt>
              <c:pt idx="2">
                <c:v>86340.0</c:v>
              </c:pt>
              <c:pt idx="3">
                <c:v>125705.0</c:v>
              </c:pt>
              <c:pt idx="4">
                <c:v>170575.0</c:v>
              </c:pt>
              <c:pt idx="5">
                <c:v>230682.0</c:v>
              </c:pt>
              <c:pt idx="6">
                <c:v>321364.0</c:v>
              </c:pt>
              <c:pt idx="7">
                <c:v>467462.0</c:v>
              </c:pt>
              <c:pt idx="8">
                <c:v>829400.0</c:v>
              </c:pt>
              <c:pt idx="9">
                <c:v>112443.0</c:v>
              </c:pt>
              <c:pt idx="10">
                <c:v>90167.0</c:v>
              </c:pt>
              <c:pt idx="11">
                <c:v>135583.0</c:v>
              </c:pt>
              <c:pt idx="12">
                <c:v>110918.0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27732176"/>
        <c:axId val="2121477792"/>
      </c:barChart>
      <c:lineChart>
        <c:grouping val="standard"/>
        <c:varyColors val="0"/>
        <c:ser>
          <c:idx val="1"/>
          <c:order val="1"/>
          <c:tx>
            <c:v>Links</c:v>
          </c:tx>
          <c:spPr>
            <a:ln w="31680">
              <a:solidFill>
                <a:srgbClr val="561515"/>
              </a:solidFill>
              <a:prstDash val="solid"/>
            </a:ln>
          </c:spPr>
          <c:marker>
            <c:symbol val="diamond"/>
            <c:size val="6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c:spPr>
          </c:marker>
          <c:cat>
            <c:strLit>
              <c:ptCount val="13"/>
              <c:pt idx="0">
                <c:v>DWA-0.1</c:v>
              </c:pt>
              <c:pt idx="1">
                <c:v>DWA-0.2</c:v>
              </c:pt>
              <c:pt idx="2">
                <c:v>DWA-0.3</c:v>
              </c:pt>
              <c:pt idx="3">
                <c:v>DWA-0.4</c:v>
              </c:pt>
              <c:pt idx="4">
                <c:v>DWA-0.5</c:v>
              </c:pt>
              <c:pt idx="5">
                <c:v>DWA-0.6</c:v>
              </c:pt>
              <c:pt idx="6">
                <c:v>DWA-0.7</c:v>
              </c:pt>
              <c:pt idx="7">
                <c:v>DWA-0.8</c:v>
              </c:pt>
              <c:pt idx="8">
                <c:v>DWA-0.9</c:v>
              </c:pt>
              <c:pt idx="9">
                <c:v>GIZA S2T</c:v>
              </c:pt>
              <c:pt idx="10">
                <c:v>GIZA T2S</c:v>
              </c:pt>
              <c:pt idx="11">
                <c:v>SYM </c:v>
              </c:pt>
              <c:pt idx="12">
                <c:v>HA </c:v>
              </c:pt>
            </c:strLit>
          </c:cat>
          <c:val>
            <c:numLit>
              <c:formatCode>General</c:formatCode>
              <c:ptCount val="13"/>
              <c:pt idx="0">
                <c:v>88164.0</c:v>
              </c:pt>
              <c:pt idx="1">
                <c:v>62951.0</c:v>
              </c:pt>
              <c:pt idx="2">
                <c:v>52796.0</c:v>
              </c:pt>
              <c:pt idx="3">
                <c:v>47160.0</c:v>
              </c:pt>
              <c:pt idx="4">
                <c:v>43493.0</c:v>
              </c:pt>
              <c:pt idx="5">
                <c:v>40176.0</c:v>
              </c:pt>
              <c:pt idx="6">
                <c:v>36523.0</c:v>
              </c:pt>
              <c:pt idx="7">
                <c:v>31833.0</c:v>
              </c:pt>
              <c:pt idx="8">
                <c:v>23931.0</c:v>
              </c:pt>
              <c:pt idx="9">
                <c:v>37377.0</c:v>
              </c:pt>
              <c:pt idx="10">
                <c:v>47362.0</c:v>
              </c:pt>
              <c:pt idx="11">
                <c:v>45805.0</c:v>
              </c:pt>
              <c:pt idx="12">
                <c:v>55322.0</c:v>
              </c:pt>
            </c:numLit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9957904"/>
        <c:axId val="-2117293280"/>
      </c:lineChart>
      <c:valAx>
        <c:axId val="-2117293280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200" b="1"/>
                </a:pPr>
                <a:r>
                  <a:rPr lang="en-US"/>
                  <a:t>number of links</a:t>
                </a:r>
              </a:p>
            </c:rich>
          </c:tx>
          <c:layout>
            <c:manualLayout>
              <c:xMode val="edge"/>
              <c:yMode val="edge"/>
              <c:x val="0.00260962989406721"/>
              <c:y val="0.269242798023794"/>
            </c:manualLayout>
          </c:layout>
          <c:overlay val="0"/>
        </c:title>
        <c:numFmt formatCode="#,##0" sourceLinked="0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800" b="0"/>
            </a:pPr>
            <a:endParaRPr lang="en-US"/>
          </a:p>
        </c:txPr>
        <c:crossAx val="2079957904"/>
        <c:crosses val="autoZero"/>
        <c:crossBetween val="between"/>
      </c:valAx>
      <c:catAx>
        <c:axId val="2079957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1"/>
                </a:pPr>
                <a:r>
                  <a:rPr lang="en-US"/>
                  <a:t>Alignments</a:t>
                </a:r>
              </a:p>
            </c:rich>
          </c:tx>
          <c:layout>
            <c:manualLayout>
              <c:xMode val="edge"/>
              <c:yMode val="edge"/>
              <c:x val="0.431768057616861"/>
              <c:y val="0.931088573951876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 rot="-4500000"/>
          <a:lstStyle/>
          <a:p>
            <a:pPr>
              <a:defRPr sz="1200" b="0"/>
            </a:pPr>
            <a:endParaRPr lang="en-US"/>
          </a:p>
        </c:txPr>
        <c:crossAx val="-2117293280"/>
        <c:crosses val="autoZero"/>
        <c:auto val="1"/>
        <c:lblAlgn val="ctr"/>
        <c:lblOffset val="100"/>
        <c:noMultiLvlLbl val="0"/>
      </c:catAx>
      <c:valAx>
        <c:axId val="2121477792"/>
        <c:scaling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 sz="1200" b="1"/>
                </a:pPr>
                <a:r>
                  <a:rPr lang="en-US"/>
                  <a:t>number of phrases</a:t>
                </a:r>
              </a:p>
            </c:rich>
          </c:tx>
          <c:layout>
            <c:manualLayout>
              <c:xMode val="edge"/>
              <c:yMode val="edge"/>
              <c:x val="0.948566300117869"/>
              <c:y val="0.234887666890228"/>
            </c:manualLayout>
          </c:layout>
          <c:overlay val="0"/>
        </c:title>
        <c:numFmt formatCode="#,##0" sourceLinked="0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800" b="0"/>
            </a:pPr>
            <a:endParaRPr lang="en-US"/>
          </a:p>
        </c:txPr>
        <c:crossAx val="2127732176"/>
        <c:crosses val="max"/>
        <c:crossBetween val="between"/>
      </c:valAx>
      <c:catAx>
        <c:axId val="2127732176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2121477792"/>
        <c:crosses val="autoZero"/>
        <c:auto val="1"/>
        <c:lblAlgn val="ctr"/>
        <c:lblOffset val="100"/>
        <c:noMultiLvlLbl val="0"/>
      </c:catAx>
      <c:spPr>
        <a:noFill/>
        <a:ln>
          <a:solidFill>
            <a:srgbClr val="B3B3B3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2801600221049"/>
          <c:y val="0.0967213181338858"/>
          <c:w val="0.260191740603291"/>
          <c:h val="0.161121894281828"/>
        </c:manualLayout>
      </c:layout>
      <c:overlay val="0"/>
      <c:spPr>
        <a:solidFill>
          <a:srgbClr val="FFFFFF"/>
        </a:solidFill>
        <a:ln>
          <a:solidFill>
            <a:srgbClr val="B3B3B3"/>
          </a:solidFill>
          <a:prstDash val="solid"/>
        </a:ln>
      </c:spPr>
      <c:txPr>
        <a:bodyPr/>
        <a:lstStyle/>
        <a:p>
          <a:pPr>
            <a:defRPr sz="1400" b="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1" i="1"/>
            </a:pPr>
            <a:r>
              <a:rPr lang="en-US"/>
              <a:t>Number of generated phrase pairs</a:t>
            </a:r>
          </a:p>
        </c:rich>
      </c:tx>
      <c:layout>
        <c:manualLayout>
          <c:xMode val="edge"/>
          <c:yMode val="edge"/>
          <c:x val="0.257785910546029"/>
          <c:y val="0.020042429644752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6433434856802"/>
          <c:y val="0.0803188873738951"/>
          <c:w val="0.710855821782921"/>
          <c:h val="0.686434283506113"/>
        </c:manualLayout>
      </c:layout>
      <c:barChart>
        <c:barDir val="col"/>
        <c:grouping val="clustered"/>
        <c:varyColors val="0"/>
        <c:ser>
          <c:idx val="0"/>
          <c:order val="0"/>
          <c:tx>
            <c:v>Phrases</c:v>
          </c:tx>
          <c:spPr>
            <a:solidFill>
              <a:srgbClr val="C0C0C0"/>
            </a:solidFill>
          </c:spPr>
          <c:invertIfNegative val="0"/>
          <c:val>
            <c:numLit>
              <c:formatCode>General</c:formatCode>
              <c:ptCount val="13"/>
              <c:pt idx="0">
                <c:v>19421.0</c:v>
              </c:pt>
              <c:pt idx="1">
                <c:v>50987.0</c:v>
              </c:pt>
              <c:pt idx="2">
                <c:v>86340.0</c:v>
              </c:pt>
              <c:pt idx="3">
                <c:v>125705.0</c:v>
              </c:pt>
              <c:pt idx="4">
                <c:v>170575.0</c:v>
              </c:pt>
              <c:pt idx="5">
                <c:v>230682.0</c:v>
              </c:pt>
              <c:pt idx="6">
                <c:v>321364.0</c:v>
              </c:pt>
              <c:pt idx="7">
                <c:v>467462.0</c:v>
              </c:pt>
              <c:pt idx="8">
                <c:v>829400.0</c:v>
              </c:pt>
              <c:pt idx="9">
                <c:v>112443.0</c:v>
              </c:pt>
              <c:pt idx="10">
                <c:v>90167.0</c:v>
              </c:pt>
              <c:pt idx="11">
                <c:v>135583.0</c:v>
              </c:pt>
              <c:pt idx="12">
                <c:v>110918.0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2324960"/>
        <c:axId val="2142289472"/>
      </c:barChart>
      <c:lineChart>
        <c:grouping val="standard"/>
        <c:varyColors val="0"/>
        <c:ser>
          <c:idx val="1"/>
          <c:order val="1"/>
          <c:tx>
            <c:v> Unaligned Source </c:v>
          </c:tx>
          <c:spPr>
            <a:ln w="31680">
              <a:solidFill>
                <a:srgbClr val="561515"/>
              </a:solidFill>
            </a:ln>
          </c:spPr>
          <c:marker>
            <c:symbol val="diamond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c:spPr>
          </c:marker>
          <c:cat>
            <c:strLit>
              <c:ptCount val="13"/>
              <c:pt idx="0">
                <c:v>DWA-0.1</c:v>
              </c:pt>
              <c:pt idx="1">
                <c:v>DWA-0.2</c:v>
              </c:pt>
              <c:pt idx="2">
                <c:v>DWA-0.3</c:v>
              </c:pt>
              <c:pt idx="3">
                <c:v>DWA-0.4</c:v>
              </c:pt>
              <c:pt idx="4">
                <c:v>DWA-0.5</c:v>
              </c:pt>
              <c:pt idx="5">
                <c:v>DWA-0.6</c:v>
              </c:pt>
              <c:pt idx="6">
                <c:v>DWA-0.7</c:v>
              </c:pt>
              <c:pt idx="7">
                <c:v>DWA-0.8</c:v>
              </c:pt>
              <c:pt idx="8">
                <c:v>DWA-0.9</c:v>
              </c:pt>
              <c:pt idx="9">
                <c:v>GIZA S2T</c:v>
              </c:pt>
              <c:pt idx="10">
                <c:v>GIZA T2S</c:v>
              </c:pt>
              <c:pt idx="11">
                <c:v>SYM </c:v>
              </c:pt>
              <c:pt idx="12">
                <c:v>HA </c:v>
              </c:pt>
            </c:strLit>
          </c:cat>
          <c:val>
            <c:numLit>
              <c:formatCode>General</c:formatCode>
              <c:ptCount val="13"/>
              <c:pt idx="0">
                <c:v>1241.0</c:v>
              </c:pt>
              <c:pt idx="1">
                <c:v>3642.0</c:v>
              </c:pt>
              <c:pt idx="2">
                <c:v>5676.0</c:v>
              </c:pt>
              <c:pt idx="3">
                <c:v>7418.0</c:v>
              </c:pt>
              <c:pt idx="4">
                <c:v>8882.0</c:v>
              </c:pt>
              <c:pt idx="5">
                <c:v>10368.0</c:v>
              </c:pt>
              <c:pt idx="6">
                <c:v>11987.0</c:v>
              </c:pt>
              <c:pt idx="7">
                <c:v>14154.0</c:v>
              </c:pt>
              <c:pt idx="8">
                <c:v>18591.0</c:v>
              </c:pt>
              <c:pt idx="9">
                <c:v>1675.0</c:v>
              </c:pt>
              <c:pt idx="10">
                <c:v>9309.0</c:v>
              </c:pt>
              <c:pt idx="11">
                <c:v>4905.0</c:v>
              </c:pt>
              <c:pt idx="12">
                <c:v>4629.0</c:v>
              </c:pt>
            </c:numLit>
          </c:val>
          <c:smooth val="0"/>
        </c:ser>
        <c:ser>
          <c:idx val="2"/>
          <c:order val="2"/>
          <c:tx>
            <c:v>Unaligned Target</c:v>
          </c:tx>
          <c:spPr>
            <a:ln w="31680">
              <a:solidFill>
                <a:srgbClr val="004586"/>
              </a:solidFill>
            </a:ln>
          </c:spPr>
          <c:marker>
            <c:symbol val="square"/>
            <c:size val="5"/>
            <c:spPr>
              <a:ln>
                <a:solidFill>
                  <a:schemeClr val="accent5">
                    <a:lumMod val="50000"/>
                  </a:schemeClr>
                </a:solidFill>
              </a:ln>
            </c:spPr>
          </c:marker>
          <c:cat>
            <c:strLit>
              <c:ptCount val="13"/>
              <c:pt idx="0">
                <c:v>DWA-0.1</c:v>
              </c:pt>
              <c:pt idx="1">
                <c:v>DWA-0.2</c:v>
              </c:pt>
              <c:pt idx="2">
                <c:v>DWA-0.3</c:v>
              </c:pt>
              <c:pt idx="3">
                <c:v>DWA-0.4</c:v>
              </c:pt>
              <c:pt idx="4">
                <c:v>DWA-0.5</c:v>
              </c:pt>
              <c:pt idx="5">
                <c:v>DWA-0.6</c:v>
              </c:pt>
              <c:pt idx="6">
                <c:v>DWA-0.7</c:v>
              </c:pt>
              <c:pt idx="7">
                <c:v>DWA-0.8</c:v>
              </c:pt>
              <c:pt idx="8">
                <c:v>DWA-0.9</c:v>
              </c:pt>
              <c:pt idx="9">
                <c:v>GIZA S2T</c:v>
              </c:pt>
              <c:pt idx="10">
                <c:v>GIZA T2S</c:v>
              </c:pt>
              <c:pt idx="11">
                <c:v>SYM </c:v>
              </c:pt>
              <c:pt idx="12">
                <c:v>HA </c:v>
              </c:pt>
            </c:strLit>
          </c:cat>
          <c:val>
            <c:numLit>
              <c:formatCode>General</c:formatCode>
              <c:ptCount val="13"/>
              <c:pt idx="0">
                <c:v>240.0</c:v>
              </c:pt>
              <c:pt idx="1">
                <c:v>1180.0</c:v>
              </c:pt>
              <c:pt idx="2">
                <c:v>2988.0</c:v>
              </c:pt>
              <c:pt idx="3">
                <c:v>5095.0</c:v>
              </c:pt>
              <c:pt idx="4">
                <c:v>7137.0</c:v>
              </c:pt>
              <c:pt idx="5">
                <c:v>9531.0</c:v>
              </c:pt>
              <c:pt idx="6">
                <c:v>12623.0</c:v>
              </c:pt>
              <c:pt idx="7">
                <c:v>17002.0</c:v>
              </c:pt>
              <c:pt idx="8">
                <c:v>24768.0</c:v>
              </c:pt>
              <c:pt idx="9">
                <c:v>26597.0</c:v>
              </c:pt>
              <c:pt idx="10">
                <c:v>1293.0</c:v>
              </c:pt>
              <c:pt idx="11">
                <c:v>9675.0</c:v>
              </c:pt>
              <c:pt idx="12">
                <c:v>3739.0</c:v>
              </c:pt>
            </c:numLit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9921328"/>
        <c:axId val="2142467216"/>
      </c:lineChart>
      <c:valAx>
        <c:axId val="2142467216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200" b="1"/>
                </a:pPr>
                <a:r>
                  <a:rPr lang="en-US"/>
                  <a:t>Number of Unaligned Words</a:t>
                </a:r>
              </a:p>
            </c:rich>
          </c:tx>
          <c:layout>
            <c:manualLayout>
              <c:xMode val="edge"/>
              <c:yMode val="edge"/>
              <c:x val="0.00164660667416573"/>
              <c:y val="0.230372410711261"/>
            </c:manualLayout>
          </c:layout>
          <c:overlay val="0"/>
        </c:title>
        <c:numFmt formatCode="#,##0" sourceLinked="0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800" b="0"/>
            </a:pPr>
            <a:endParaRPr lang="en-US"/>
          </a:p>
        </c:txPr>
        <c:crossAx val="2029921328"/>
        <c:crosses val="autoZero"/>
        <c:crossBetween val="between"/>
      </c:valAx>
      <c:catAx>
        <c:axId val="2029921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1"/>
                </a:pPr>
                <a:r>
                  <a:rPr lang="en-US"/>
                  <a:t>Alignments</a:t>
                </a:r>
              </a:p>
            </c:rich>
          </c:tx>
          <c:layout>
            <c:manualLayout>
              <c:xMode val="edge"/>
              <c:yMode val="edge"/>
              <c:x val="0.427504957424472"/>
              <c:y val="0.94316455415855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200" b="0"/>
            </a:pPr>
            <a:endParaRPr lang="en-US"/>
          </a:p>
        </c:txPr>
        <c:crossAx val="2142467216"/>
        <c:crosses val="autoZero"/>
        <c:auto val="1"/>
        <c:lblAlgn val="ctr"/>
        <c:lblOffset val="100"/>
        <c:noMultiLvlLbl val="0"/>
      </c:catAx>
      <c:valAx>
        <c:axId val="2142289472"/>
        <c:scaling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 sz="1200" b="1"/>
                </a:pPr>
                <a:r>
                  <a:rPr lang="en-US"/>
                  <a:t>number of phrases</a:t>
                </a:r>
              </a:p>
            </c:rich>
          </c:tx>
          <c:layout>
            <c:manualLayout>
              <c:xMode val="edge"/>
              <c:yMode val="edge"/>
              <c:x val="0.940991188601425"/>
              <c:y val="0.274571515694837"/>
            </c:manualLayout>
          </c:layout>
          <c:overlay val="0"/>
        </c:title>
        <c:numFmt formatCode="#,##0" sourceLinked="0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800" b="0"/>
            </a:pPr>
            <a:endParaRPr lang="en-US"/>
          </a:p>
        </c:txPr>
        <c:crossAx val="2142324960"/>
        <c:crosses val="max"/>
        <c:crossBetween val="between"/>
      </c:valAx>
      <c:catAx>
        <c:axId val="214232496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2142289472"/>
        <c:crosses val="autoZero"/>
        <c:auto val="1"/>
        <c:lblAlgn val="ctr"/>
        <c:lblOffset val="100"/>
        <c:noMultiLvlLbl val="0"/>
      </c:catAx>
      <c:spPr>
        <a:noFill/>
        <a:ln>
          <a:solidFill>
            <a:srgbClr val="B3B3B3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36231793261177"/>
          <c:y val="0.129068849600796"/>
          <c:w val="0.342028986995718"/>
          <c:h val="0.217951470953173"/>
        </c:manualLayout>
      </c:layout>
      <c:overlay val="0"/>
      <c:spPr>
        <a:solidFill>
          <a:srgbClr val="FFFFFF"/>
        </a:solidFill>
        <a:ln>
          <a:solidFill>
            <a:srgbClr val="B3B3B3"/>
          </a:solidFill>
        </a:ln>
      </c:spPr>
      <c:txPr>
        <a:bodyPr/>
        <a:lstStyle/>
        <a:p>
          <a:pPr>
            <a:defRPr sz="1400" b="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train</c:v>
                </c:pt>
                <c:pt idx="1">
                  <c:v>Es</c:v>
                </c:pt>
                <c:pt idx="2">
                  <c:v>Ar</c:v>
                </c:pt>
                <c:pt idx="3">
                  <c:v>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0.973</c:v>
                </c:pt>
                <c:pt idx="1">
                  <c:v>0.973</c:v>
                </c:pt>
                <c:pt idx="2">
                  <c:v>0.966</c:v>
                </c:pt>
                <c:pt idx="3">
                  <c:v>0.893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0413072"/>
        <c:axId val="-2120432000"/>
      </c:barChart>
      <c:catAx>
        <c:axId val="-21204130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20432000"/>
        <c:crosses val="autoZero"/>
        <c:auto val="1"/>
        <c:lblAlgn val="ctr"/>
        <c:lblOffset val="100"/>
        <c:noMultiLvlLbl val="0"/>
      </c:catAx>
      <c:valAx>
        <c:axId val="-21204320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0413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dirty="0"/>
              <a:t>Test results by tuning metric</a:t>
            </a:r>
          </a:p>
        </c:rich>
      </c:tx>
      <c:layout>
        <c:manualLayout>
          <c:xMode val="edge"/>
          <c:yMode val="edge"/>
          <c:x val="0.197582986294353"/>
          <c:y val="0.013186810904765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5235498874801"/>
          <c:y val="0.145131748762611"/>
          <c:w val="0.645539443953774"/>
          <c:h val="0.6938723381721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impv!$B$56</c:f>
              <c:strCache>
                <c:ptCount val="1"/>
                <c:pt idx="0">
                  <c:v>F</c:v>
                </c:pt>
              </c:strCache>
            </c:strRef>
          </c:tx>
          <c:invertIfNegative val="0"/>
          <c:cat>
            <c:strRef>
              <c:f>impv!$C$55:$F$55</c:f>
              <c:strCache>
                <c:ptCount val="4"/>
                <c:pt idx="0">
                  <c:v>P</c:v>
                </c:pt>
                <c:pt idx="1">
                  <c:v>F</c:v>
                </c:pt>
                <c:pt idx="2">
                  <c:v>F0</c:v>
                </c:pt>
                <c:pt idx="3">
                  <c:v>BA</c:v>
                </c:pt>
              </c:strCache>
            </c:strRef>
          </c:cat>
          <c:val>
            <c:numRef>
              <c:f>impv!$C$56:$F$56</c:f>
              <c:numCache>
                <c:formatCode>0.0%</c:formatCode>
                <c:ptCount val="4"/>
                <c:pt idx="0">
                  <c:v>0.84962</c:v>
                </c:pt>
                <c:pt idx="1">
                  <c:v>0.72197</c:v>
                </c:pt>
                <c:pt idx="2">
                  <c:v>0.6922</c:v>
                </c:pt>
                <c:pt idx="3">
                  <c:v>0.81102</c:v>
                </c:pt>
              </c:numCache>
            </c:numRef>
          </c:val>
        </c:ser>
        <c:ser>
          <c:idx val="1"/>
          <c:order val="1"/>
          <c:tx>
            <c:strRef>
              <c:f>impv!$B$57</c:f>
              <c:strCache>
                <c:ptCount val="1"/>
                <c:pt idx="0">
                  <c:v>F0</c:v>
                </c:pt>
              </c:strCache>
            </c:strRef>
          </c:tx>
          <c:invertIfNegative val="0"/>
          <c:cat>
            <c:strRef>
              <c:f>impv!$C$55:$F$55</c:f>
              <c:strCache>
                <c:ptCount val="4"/>
                <c:pt idx="0">
                  <c:v>P</c:v>
                </c:pt>
                <c:pt idx="1">
                  <c:v>F</c:v>
                </c:pt>
                <c:pt idx="2">
                  <c:v>F0</c:v>
                </c:pt>
                <c:pt idx="3">
                  <c:v>BA</c:v>
                </c:pt>
              </c:strCache>
            </c:strRef>
          </c:cat>
          <c:val>
            <c:numRef>
              <c:f>impv!$C$57:$F$57</c:f>
              <c:numCache>
                <c:formatCode>0.0%</c:formatCode>
                <c:ptCount val="4"/>
                <c:pt idx="0">
                  <c:v>0.85626</c:v>
                </c:pt>
                <c:pt idx="1">
                  <c:v>0.72328</c:v>
                </c:pt>
                <c:pt idx="2">
                  <c:v>0.69352</c:v>
                </c:pt>
                <c:pt idx="3">
                  <c:v>0.81036</c:v>
                </c:pt>
              </c:numCache>
            </c:numRef>
          </c:val>
        </c:ser>
        <c:ser>
          <c:idx val="2"/>
          <c:order val="2"/>
          <c:tx>
            <c:strRef>
              <c:f>impv!$B$58</c:f>
              <c:strCache>
                <c:ptCount val="1"/>
                <c:pt idx="0">
                  <c:v>BA</c:v>
                </c:pt>
              </c:strCache>
            </c:strRef>
          </c:tx>
          <c:invertIfNegative val="0"/>
          <c:cat>
            <c:strRef>
              <c:f>impv!$C$55:$F$55</c:f>
              <c:strCache>
                <c:ptCount val="4"/>
                <c:pt idx="0">
                  <c:v>P</c:v>
                </c:pt>
                <c:pt idx="1">
                  <c:v>F</c:v>
                </c:pt>
                <c:pt idx="2">
                  <c:v>F0</c:v>
                </c:pt>
                <c:pt idx="3">
                  <c:v>BA</c:v>
                </c:pt>
              </c:strCache>
            </c:strRef>
          </c:cat>
          <c:val>
            <c:numRef>
              <c:f>impv!$C$58:$F$58</c:f>
              <c:numCache>
                <c:formatCode>0.0%</c:formatCode>
                <c:ptCount val="4"/>
                <c:pt idx="0">
                  <c:v>0.73617</c:v>
                </c:pt>
                <c:pt idx="1">
                  <c:v>0.69938</c:v>
                </c:pt>
                <c:pt idx="2">
                  <c:v>0.67493</c:v>
                </c:pt>
                <c:pt idx="3">
                  <c:v>0.82701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1897344"/>
        <c:axId val="-2121901152"/>
      </c:barChart>
      <c:catAx>
        <c:axId val="-2121897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 dirty="0"/>
                  <a:t>Alignment Evaluation on test data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2121901152"/>
        <c:crosses val="autoZero"/>
        <c:auto val="1"/>
        <c:lblAlgn val="ctr"/>
        <c:lblOffset val="100"/>
        <c:noMultiLvlLbl val="0"/>
      </c:catAx>
      <c:valAx>
        <c:axId val="-2121901152"/>
        <c:scaling>
          <c:orientation val="minMax"/>
          <c:min val="0.6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212189734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impv!$B$64</c:f>
              <c:strCache>
                <c:ptCount val="1"/>
                <c:pt idx="0">
                  <c:v>Reference</c:v>
                </c:pt>
              </c:strCache>
            </c:strRef>
          </c:tx>
          <c:invertIfNegative val="0"/>
          <c:cat>
            <c:strRef>
              <c:f>impv!$D$63</c:f>
              <c:strCache>
                <c:ptCount val="1"/>
                <c:pt idx="0">
                  <c:v>ATG</c:v>
                </c:pt>
              </c:strCache>
            </c:strRef>
          </c:cat>
          <c:val>
            <c:numRef>
              <c:f>impv!$D$64</c:f>
              <c:numCache>
                <c:formatCode>0.000</c:formatCode>
                <c:ptCount val="1"/>
                <c:pt idx="0">
                  <c:v>0.04529</c:v>
                </c:pt>
              </c:numCache>
            </c:numRef>
          </c:val>
        </c:ser>
        <c:ser>
          <c:idx val="1"/>
          <c:order val="1"/>
          <c:tx>
            <c:strRef>
              <c:f>impv!$B$65</c:f>
              <c:strCache>
                <c:ptCount val="1"/>
                <c:pt idx="0">
                  <c:v>F</c:v>
                </c:pt>
              </c:strCache>
            </c:strRef>
          </c:tx>
          <c:invertIfNegative val="0"/>
          <c:cat>
            <c:strRef>
              <c:f>impv!$D$63</c:f>
              <c:strCache>
                <c:ptCount val="1"/>
                <c:pt idx="0">
                  <c:v>ATG</c:v>
                </c:pt>
              </c:strCache>
            </c:strRef>
          </c:cat>
          <c:val>
            <c:numRef>
              <c:f>impv!$D$65</c:f>
              <c:numCache>
                <c:formatCode>0.000</c:formatCode>
                <c:ptCount val="1"/>
                <c:pt idx="0">
                  <c:v>0.0474</c:v>
                </c:pt>
              </c:numCache>
            </c:numRef>
          </c:val>
        </c:ser>
        <c:ser>
          <c:idx val="2"/>
          <c:order val="2"/>
          <c:tx>
            <c:strRef>
              <c:f>impv!$B$66</c:f>
              <c:strCache>
                <c:ptCount val="1"/>
                <c:pt idx="0">
                  <c:v>F0</c:v>
                </c:pt>
              </c:strCache>
            </c:strRef>
          </c:tx>
          <c:invertIfNegative val="0"/>
          <c:cat>
            <c:strRef>
              <c:f>impv!$D$63</c:f>
              <c:strCache>
                <c:ptCount val="1"/>
                <c:pt idx="0">
                  <c:v>ATG</c:v>
                </c:pt>
              </c:strCache>
            </c:strRef>
          </c:cat>
          <c:val>
            <c:numRef>
              <c:f>impv!$D$66</c:f>
              <c:numCache>
                <c:formatCode>0.000</c:formatCode>
                <c:ptCount val="1"/>
                <c:pt idx="0">
                  <c:v>0.05115</c:v>
                </c:pt>
              </c:numCache>
            </c:numRef>
          </c:val>
        </c:ser>
        <c:ser>
          <c:idx val="3"/>
          <c:order val="3"/>
          <c:tx>
            <c:strRef>
              <c:f>impv!$B$67</c:f>
              <c:strCache>
                <c:ptCount val="1"/>
                <c:pt idx="0">
                  <c:v>Bacc</c:v>
                </c:pt>
              </c:strCache>
            </c:strRef>
          </c:tx>
          <c:invertIfNegative val="0"/>
          <c:cat>
            <c:strRef>
              <c:f>impv!$D$63</c:f>
              <c:strCache>
                <c:ptCount val="1"/>
                <c:pt idx="0">
                  <c:v>ATG</c:v>
                </c:pt>
              </c:strCache>
            </c:strRef>
          </c:cat>
          <c:val>
            <c:numRef>
              <c:f>impv!$D$67</c:f>
              <c:numCache>
                <c:formatCode>0.000</c:formatCode>
                <c:ptCount val="1"/>
                <c:pt idx="0">
                  <c:v>0.03761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1954832"/>
        <c:axId val="-2121958224"/>
      </c:barChart>
      <c:catAx>
        <c:axId val="-212195483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21958224"/>
        <c:crosses val="autoZero"/>
        <c:auto val="1"/>
        <c:lblAlgn val="ctr"/>
        <c:lblOffset val="100"/>
        <c:noMultiLvlLbl val="0"/>
      </c:catAx>
      <c:valAx>
        <c:axId val="-2121958224"/>
        <c:scaling>
          <c:orientation val="minMax"/>
        </c:scaling>
        <c:delete val="0"/>
        <c:axPos val="b"/>
        <c:majorGridlines/>
        <c:numFmt formatCode="0.000" sourceLinked="1"/>
        <c:majorTickMark val="out"/>
        <c:minorTickMark val="none"/>
        <c:tickLblPos val="nextTo"/>
        <c:crossAx val="-21219548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310577903114"/>
          <c:y val="0.0867917743897502"/>
          <c:w val="0.7130879089987"/>
          <c:h val="0.7749869365500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impv!$B$64</c:f>
              <c:strCache>
                <c:ptCount val="1"/>
                <c:pt idx="0">
                  <c:v>HA</c:v>
                </c:pt>
              </c:strCache>
            </c:strRef>
          </c:tx>
          <c:invertIfNegative val="0"/>
          <c:cat>
            <c:strRef>
              <c:f>impv!$E$63</c:f>
              <c:strCache>
                <c:ptCount val="1"/>
                <c:pt idx="0">
                  <c:v>ALK</c:v>
                </c:pt>
              </c:strCache>
            </c:strRef>
          </c:cat>
          <c:val>
            <c:numRef>
              <c:f>impv!$E$64</c:f>
              <c:numCache>
                <c:formatCode>0.000</c:formatCode>
                <c:ptCount val="1"/>
                <c:pt idx="0">
                  <c:v>1.47344</c:v>
                </c:pt>
              </c:numCache>
            </c:numRef>
          </c:val>
        </c:ser>
        <c:ser>
          <c:idx val="1"/>
          <c:order val="1"/>
          <c:tx>
            <c:strRef>
              <c:f>impv!$B$65</c:f>
              <c:strCache>
                <c:ptCount val="1"/>
                <c:pt idx="0">
                  <c:v>F</c:v>
                </c:pt>
              </c:strCache>
            </c:strRef>
          </c:tx>
          <c:invertIfNegative val="0"/>
          <c:cat>
            <c:strRef>
              <c:f>impv!$E$63</c:f>
              <c:strCache>
                <c:ptCount val="1"/>
                <c:pt idx="0">
                  <c:v>ALK</c:v>
                </c:pt>
              </c:strCache>
            </c:strRef>
          </c:cat>
          <c:val>
            <c:numRef>
              <c:f>impv!$E$65</c:f>
              <c:numCache>
                <c:formatCode>0.000</c:formatCode>
                <c:ptCount val="1"/>
                <c:pt idx="0">
                  <c:v>1.09905</c:v>
                </c:pt>
              </c:numCache>
            </c:numRef>
          </c:val>
        </c:ser>
        <c:ser>
          <c:idx val="2"/>
          <c:order val="2"/>
          <c:tx>
            <c:strRef>
              <c:f>impv!$B$66</c:f>
              <c:strCache>
                <c:ptCount val="1"/>
                <c:pt idx="0">
                  <c:v>F0</c:v>
                </c:pt>
              </c:strCache>
            </c:strRef>
          </c:tx>
          <c:invertIfNegative val="0"/>
          <c:cat>
            <c:strRef>
              <c:f>impv!$E$63</c:f>
              <c:strCache>
                <c:ptCount val="1"/>
                <c:pt idx="0">
                  <c:v>ALK</c:v>
                </c:pt>
              </c:strCache>
            </c:strRef>
          </c:cat>
          <c:val>
            <c:numRef>
              <c:f>impv!$E$66</c:f>
              <c:numCache>
                <c:formatCode>0.000</c:formatCode>
                <c:ptCount val="1"/>
                <c:pt idx="0">
                  <c:v>1.08765</c:v>
                </c:pt>
              </c:numCache>
            </c:numRef>
          </c:val>
        </c:ser>
        <c:ser>
          <c:idx val="3"/>
          <c:order val="3"/>
          <c:tx>
            <c:strRef>
              <c:f>impv!$B$67</c:f>
              <c:strCache>
                <c:ptCount val="1"/>
                <c:pt idx="0">
                  <c:v>Bacc</c:v>
                </c:pt>
              </c:strCache>
            </c:strRef>
          </c:tx>
          <c:invertIfNegative val="0"/>
          <c:cat>
            <c:strRef>
              <c:f>impv!$E$63</c:f>
              <c:strCache>
                <c:ptCount val="1"/>
                <c:pt idx="0">
                  <c:v>ALK</c:v>
                </c:pt>
              </c:strCache>
            </c:strRef>
          </c:cat>
          <c:val>
            <c:numRef>
              <c:f>impv!$E$67</c:f>
              <c:numCache>
                <c:formatCode>0.000</c:formatCode>
                <c:ptCount val="1"/>
                <c:pt idx="0">
                  <c:v>1.35743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1981168"/>
        <c:axId val="-2121977968"/>
      </c:barChart>
      <c:catAx>
        <c:axId val="-212198116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21977968"/>
        <c:crosses val="autoZero"/>
        <c:auto val="1"/>
        <c:lblAlgn val="ctr"/>
        <c:lblOffset val="100"/>
        <c:noMultiLvlLbl val="0"/>
      </c:catAx>
      <c:valAx>
        <c:axId val="-2121977968"/>
        <c:scaling>
          <c:orientation val="minMax"/>
        </c:scaling>
        <c:delete val="0"/>
        <c:axPos val="b"/>
        <c:majorGridlines/>
        <c:numFmt formatCode="0.000" sourceLinked="1"/>
        <c:majorTickMark val="out"/>
        <c:minorTickMark val="none"/>
        <c:tickLblPos val="nextTo"/>
        <c:crossAx val="-21219811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6429377612336"/>
          <c:y val="0.118093182680541"/>
          <c:w val="0.258713322923438"/>
          <c:h val="0.605350284452024"/>
        </c:manualLayout>
      </c:layout>
      <c:overlay val="0"/>
      <c:spPr>
        <a:solidFill>
          <a:schemeClr val="bg1"/>
        </a:solidFill>
        <a:ln>
          <a:solidFill>
            <a:schemeClr val="tx2"/>
          </a:solidFill>
        </a:ln>
      </c:spPr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impv!$B$64</c:f>
              <c:strCache>
                <c:ptCount val="1"/>
                <c:pt idx="0">
                  <c:v>HA</c:v>
                </c:pt>
              </c:strCache>
            </c:strRef>
          </c:tx>
          <c:invertIfNegative val="0"/>
          <c:cat>
            <c:strRef>
              <c:f>impv!$I$63</c:f>
              <c:strCache>
                <c:ptCount val="1"/>
                <c:pt idx="0">
                  <c:v>PNE (M)</c:v>
                </c:pt>
              </c:strCache>
            </c:strRef>
          </c:cat>
          <c:val>
            <c:numRef>
              <c:f>impv!$I$64</c:f>
              <c:numCache>
                <c:formatCode>General</c:formatCode>
                <c:ptCount val="1"/>
                <c:pt idx="0">
                  <c:v>0.0</c:v>
                </c:pt>
              </c:numCache>
            </c:numRef>
          </c:val>
        </c:ser>
        <c:ser>
          <c:idx val="1"/>
          <c:order val="1"/>
          <c:tx>
            <c:strRef>
              <c:f>impv!$B$65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impv!$I$63</c:f>
              <c:strCache>
                <c:ptCount val="1"/>
                <c:pt idx="0">
                  <c:v>PNE (M)</c:v>
                </c:pt>
              </c:strCache>
            </c:strRef>
          </c:cat>
          <c:val>
            <c:numRef>
              <c:f>impv!$I$66</c:f>
              <c:numCache>
                <c:formatCode>General</c:formatCode>
                <c:ptCount val="1"/>
                <c:pt idx="0">
                  <c:v>20.5</c:v>
                </c:pt>
              </c:numCache>
            </c:numRef>
          </c:val>
        </c:ser>
        <c:ser>
          <c:idx val="2"/>
          <c:order val="2"/>
          <c:tx>
            <c:strRef>
              <c:f>impv!$B$66</c:f>
              <c:strCache>
                <c:ptCount val="1"/>
                <c:pt idx="0">
                  <c:v>F0</c:v>
                </c:pt>
              </c:strCache>
            </c:strRef>
          </c:tx>
          <c:invertIfNegative val="0"/>
          <c:cat>
            <c:strRef>
              <c:f>impv!$I$63</c:f>
              <c:strCache>
                <c:ptCount val="1"/>
                <c:pt idx="0">
                  <c:v>PNE (M)</c:v>
                </c:pt>
              </c:strCache>
            </c:strRef>
          </c:cat>
          <c:val>
            <c:numRef>
              <c:f>impv!$I$65</c:f>
              <c:numCache>
                <c:formatCode>General</c:formatCode>
                <c:ptCount val="1"/>
                <c:pt idx="0">
                  <c:v>21.5</c:v>
                </c:pt>
              </c:numCache>
            </c:numRef>
          </c:val>
        </c:ser>
        <c:ser>
          <c:idx val="3"/>
          <c:order val="3"/>
          <c:tx>
            <c:strRef>
              <c:f>impv!$B$67</c:f>
              <c:strCache>
                <c:ptCount val="1"/>
                <c:pt idx="0">
                  <c:v>Bacc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</c:dPt>
          <c:cat>
            <c:strRef>
              <c:f>impv!$I$63</c:f>
              <c:strCache>
                <c:ptCount val="1"/>
                <c:pt idx="0">
                  <c:v>PNE (M)</c:v>
                </c:pt>
              </c:strCache>
            </c:strRef>
          </c:cat>
          <c:val>
            <c:numRef>
              <c:f>impv!$I$67</c:f>
              <c:numCache>
                <c:formatCode>General</c:formatCode>
                <c:ptCount val="1"/>
                <c:pt idx="0">
                  <c:v>15.7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3715088"/>
        <c:axId val="2143701168"/>
      </c:barChart>
      <c:catAx>
        <c:axId val="21437150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2143701168"/>
        <c:crosses val="autoZero"/>
        <c:auto val="1"/>
        <c:lblAlgn val="ctr"/>
        <c:lblOffset val="100"/>
        <c:noMultiLvlLbl val="0"/>
      </c:catAx>
      <c:valAx>
        <c:axId val="214370116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437150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impv!$D$38:$D$39</c:f>
              <c:strCache>
                <c:ptCount val="1"/>
                <c:pt idx="0">
                  <c:v>BLEU NC07</c:v>
                </c:pt>
              </c:strCache>
            </c:strRef>
          </c:tx>
          <c:invertIfNegative val="0"/>
          <c:cat>
            <c:strRef>
              <c:f>impv!$C$40:$C$42</c:f>
              <c:strCache>
                <c:ptCount val="3"/>
                <c:pt idx="0">
                  <c:v>DWA-F</c:v>
                </c:pt>
                <c:pt idx="1">
                  <c:v>DWA-5BA</c:v>
                </c:pt>
                <c:pt idx="2">
                  <c:v>DWA-F0</c:v>
                </c:pt>
              </c:strCache>
            </c:strRef>
          </c:cat>
          <c:val>
            <c:numRef>
              <c:f>impv!$D$40:$D$42</c:f>
              <c:numCache>
                <c:formatCode>0.00%</c:formatCode>
                <c:ptCount val="3"/>
                <c:pt idx="0">
                  <c:v>0.3553</c:v>
                </c:pt>
                <c:pt idx="1">
                  <c:v>0.3515</c:v>
                </c:pt>
                <c:pt idx="2">
                  <c:v>0.362</c:v>
                </c:pt>
              </c:numCache>
            </c:numRef>
          </c:val>
        </c:ser>
        <c:ser>
          <c:idx val="1"/>
          <c:order val="1"/>
          <c:tx>
            <c:strRef>
              <c:f>impv!$E$38:$E$39</c:f>
              <c:strCache>
                <c:ptCount val="1"/>
                <c:pt idx="0">
                  <c:v>BLEU NC08</c:v>
                </c:pt>
              </c:strCache>
            </c:strRef>
          </c:tx>
          <c:invertIfNegative val="0"/>
          <c:cat>
            <c:strRef>
              <c:f>impv!$C$40:$C$42</c:f>
              <c:strCache>
                <c:ptCount val="3"/>
                <c:pt idx="0">
                  <c:v>DWA-F</c:v>
                </c:pt>
                <c:pt idx="1">
                  <c:v>DWA-5BA</c:v>
                </c:pt>
                <c:pt idx="2">
                  <c:v>DWA-F0</c:v>
                </c:pt>
              </c:strCache>
            </c:strRef>
          </c:cat>
          <c:val>
            <c:numRef>
              <c:f>impv!$E$40:$E$42</c:f>
              <c:numCache>
                <c:formatCode>0.00%</c:formatCode>
                <c:ptCount val="3"/>
                <c:pt idx="0">
                  <c:v>0.3636</c:v>
                </c:pt>
                <c:pt idx="1">
                  <c:v>0.3603</c:v>
                </c:pt>
                <c:pt idx="2">
                  <c:v>0.3683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4289456"/>
        <c:axId val="2144267584"/>
      </c:barChart>
      <c:catAx>
        <c:axId val="2144289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44267584"/>
        <c:crosses val="autoZero"/>
        <c:auto val="1"/>
        <c:lblAlgn val="ctr"/>
        <c:lblOffset val="100"/>
        <c:noMultiLvlLbl val="0"/>
      </c:catAx>
      <c:valAx>
        <c:axId val="2144267584"/>
        <c:scaling>
          <c:orientation val="minMax"/>
          <c:min val="0.35"/>
        </c:scaling>
        <c:delete val="0"/>
        <c:axPos val="l"/>
        <c:majorGridlines/>
        <c:numFmt formatCode="0.0%" sourceLinked="0"/>
        <c:majorTickMark val="out"/>
        <c:minorTickMark val="none"/>
        <c:tickLblPos val="nextTo"/>
        <c:crossAx val="2144289456"/>
        <c:crosses val="autoZero"/>
        <c:crossBetween val="between"/>
        <c:majorUnit val="0.005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FAC03-3499-4C58-B292-E2290842E52B}" type="doc">
      <dgm:prSet loTypeId="urn:microsoft.com/office/officeart/2005/8/layout/radial6" loCatId="relationship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6614D95-6836-4AA2-88AE-6A03FE66C1E4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dirty="0" smtClean="0"/>
            <a:t>Machine</a:t>
          </a:r>
          <a:br>
            <a:rPr lang="es-MX" dirty="0" smtClean="0"/>
          </a:br>
          <a:r>
            <a:rPr lang="es-MX" dirty="0" err="1" smtClean="0"/>
            <a:t>Translation</a:t>
          </a:r>
          <a:endParaRPr lang="en-US" dirty="0"/>
        </a:p>
      </dgm:t>
    </dgm:pt>
    <dgm:pt modelId="{886A8495-6E60-4D86-B471-43612F970B77}" type="parTrans" cxnId="{D3146B5C-8591-453B-B534-2A598F67157D}">
      <dgm:prSet/>
      <dgm:spPr/>
      <dgm:t>
        <a:bodyPr/>
        <a:lstStyle/>
        <a:p>
          <a:endParaRPr lang="en-US"/>
        </a:p>
      </dgm:t>
    </dgm:pt>
    <dgm:pt modelId="{1CD88923-5977-4590-823E-96044F20AE2F}" type="sibTrans" cxnId="{D3146B5C-8591-453B-B534-2A598F67157D}">
      <dgm:prSet/>
      <dgm:spPr/>
      <dgm:t>
        <a:bodyPr/>
        <a:lstStyle/>
        <a:p>
          <a:endParaRPr lang="en-US"/>
        </a:p>
      </dgm:t>
    </dgm:pt>
    <dgm:pt modelId="{ADA30D31-5180-4F41-8D10-899990BC6F85}">
      <dgm:prSet phldrT="[Text]"/>
      <dgm:spPr>
        <a:solidFill>
          <a:schemeClr val="accent2"/>
        </a:solidFill>
        <a:ln>
          <a:solidFill>
            <a:srgbClr val="561515"/>
          </a:solidFill>
        </a:ln>
      </dgm:spPr>
      <dgm:t>
        <a:bodyPr/>
        <a:lstStyle/>
        <a:p>
          <a:r>
            <a:rPr lang="es-MX" b="0" dirty="0" err="1" smtClean="0"/>
            <a:t>Statistical</a:t>
          </a:r>
          <a:endParaRPr lang="en-US" b="0" dirty="0"/>
        </a:p>
      </dgm:t>
    </dgm:pt>
    <dgm:pt modelId="{A0385251-397B-440C-A0DC-48207FDDF5E7}" type="parTrans" cxnId="{CAC37CE0-689F-4B8E-851F-794A13C6D4FE}">
      <dgm:prSet/>
      <dgm:spPr/>
      <dgm:t>
        <a:bodyPr/>
        <a:lstStyle/>
        <a:p>
          <a:endParaRPr lang="en-US"/>
        </a:p>
      </dgm:t>
    </dgm:pt>
    <dgm:pt modelId="{AF63E973-0E23-4D71-A62B-1F9F5576B2CF}" type="sibTrans" cxnId="{CAC37CE0-689F-4B8E-851F-794A13C6D4FE}">
      <dgm:prSet/>
      <dgm:spPr/>
      <dgm:t>
        <a:bodyPr/>
        <a:lstStyle/>
        <a:p>
          <a:endParaRPr lang="en-US"/>
        </a:p>
      </dgm:t>
    </dgm:pt>
    <dgm:pt modelId="{3F1B0111-74E4-45F5-B9FE-DD35251C8917}">
      <dgm:prSet phldrT="[Text]"/>
      <dgm:spPr/>
      <dgm:t>
        <a:bodyPr/>
        <a:lstStyle/>
        <a:p>
          <a:r>
            <a:rPr lang="es-MX" dirty="0" smtClean="0"/>
            <a:t>Rule-</a:t>
          </a:r>
          <a:r>
            <a:rPr lang="es-MX" dirty="0" err="1" smtClean="0"/>
            <a:t>based</a:t>
          </a:r>
          <a:endParaRPr lang="en-US" dirty="0"/>
        </a:p>
      </dgm:t>
    </dgm:pt>
    <dgm:pt modelId="{AF07E400-4F75-4A47-BC2A-D03E00AFC371}" type="parTrans" cxnId="{1F5F0D9C-58BC-40E7-BA18-0C4C3F887EEB}">
      <dgm:prSet/>
      <dgm:spPr/>
      <dgm:t>
        <a:bodyPr/>
        <a:lstStyle/>
        <a:p>
          <a:endParaRPr lang="en-US"/>
        </a:p>
      </dgm:t>
    </dgm:pt>
    <dgm:pt modelId="{FABA6819-1785-479B-82DE-87BC5ECE3AA1}" type="sibTrans" cxnId="{1F5F0D9C-58BC-40E7-BA18-0C4C3F887EEB}">
      <dgm:prSet/>
      <dgm:spPr/>
      <dgm:t>
        <a:bodyPr/>
        <a:lstStyle/>
        <a:p>
          <a:endParaRPr lang="en-US"/>
        </a:p>
      </dgm:t>
    </dgm:pt>
    <dgm:pt modelId="{06677346-B0D1-456A-A26A-DD5276DA5E2A}">
      <dgm:prSet phldrT="[Text]" phldr="1"/>
      <dgm:spPr/>
      <dgm:t>
        <a:bodyPr/>
        <a:lstStyle/>
        <a:p>
          <a:endParaRPr lang="en-US"/>
        </a:p>
      </dgm:t>
    </dgm:pt>
    <dgm:pt modelId="{1F20E8BD-5B1C-4C70-ADCC-2E268CC39B26}" type="parTrans" cxnId="{B35BB312-101F-435A-9E35-1BD28C3C7A15}">
      <dgm:prSet/>
      <dgm:spPr/>
      <dgm:t>
        <a:bodyPr/>
        <a:lstStyle/>
        <a:p>
          <a:endParaRPr lang="en-US"/>
        </a:p>
      </dgm:t>
    </dgm:pt>
    <dgm:pt modelId="{B4C66958-4F78-4F0F-A8AB-46E15EB8BDC9}" type="sibTrans" cxnId="{B35BB312-101F-435A-9E35-1BD28C3C7A15}">
      <dgm:prSet/>
      <dgm:spPr/>
      <dgm:t>
        <a:bodyPr/>
        <a:lstStyle/>
        <a:p>
          <a:endParaRPr lang="en-US"/>
        </a:p>
      </dgm:t>
    </dgm:pt>
    <dgm:pt modelId="{CA7EB74A-39CC-483B-84BC-8FCF30850FA2}">
      <dgm:prSet phldrT="[Text]" phldr="1"/>
      <dgm:spPr/>
      <dgm:t>
        <a:bodyPr/>
        <a:lstStyle/>
        <a:p>
          <a:endParaRPr lang="en-US"/>
        </a:p>
      </dgm:t>
    </dgm:pt>
    <dgm:pt modelId="{F81891BF-D615-43C4-BA57-8E1DA328C0EF}" type="parTrans" cxnId="{E3E28577-0A75-4596-8168-118126F1B996}">
      <dgm:prSet/>
      <dgm:spPr/>
      <dgm:t>
        <a:bodyPr/>
        <a:lstStyle/>
        <a:p>
          <a:endParaRPr lang="en-US"/>
        </a:p>
      </dgm:t>
    </dgm:pt>
    <dgm:pt modelId="{B570BD3B-CFFC-44B1-BA14-2AD116A7603F}" type="sibTrans" cxnId="{E3E28577-0A75-4596-8168-118126F1B996}">
      <dgm:prSet/>
      <dgm:spPr/>
      <dgm:t>
        <a:bodyPr/>
        <a:lstStyle/>
        <a:p>
          <a:endParaRPr lang="en-US"/>
        </a:p>
      </dgm:t>
    </dgm:pt>
    <dgm:pt modelId="{9D4133A7-05A7-48DE-8C50-B1E8442A86E6}">
      <dgm:prSet phldrT="[Text]" phldr="1"/>
      <dgm:spPr/>
      <dgm:t>
        <a:bodyPr/>
        <a:lstStyle/>
        <a:p>
          <a:endParaRPr lang="en-US"/>
        </a:p>
      </dgm:t>
    </dgm:pt>
    <dgm:pt modelId="{01E1D4B3-E9F2-4C01-BFBB-D1F855BD9FEF}" type="parTrans" cxnId="{19444694-BC0B-408A-9F15-0E6BE6CB074D}">
      <dgm:prSet/>
      <dgm:spPr/>
      <dgm:t>
        <a:bodyPr/>
        <a:lstStyle/>
        <a:p>
          <a:endParaRPr lang="en-US"/>
        </a:p>
      </dgm:t>
    </dgm:pt>
    <dgm:pt modelId="{1C82045E-45B0-4A2B-8479-96054304B8C0}" type="sibTrans" cxnId="{19444694-BC0B-408A-9F15-0E6BE6CB074D}">
      <dgm:prSet/>
      <dgm:spPr/>
      <dgm:t>
        <a:bodyPr/>
        <a:lstStyle/>
        <a:p>
          <a:endParaRPr lang="en-US"/>
        </a:p>
      </dgm:t>
    </dgm:pt>
    <dgm:pt modelId="{4916D1AD-E4BB-4137-8162-7CB54A630F78}">
      <dgm:prSet phldrT="[Text]" phldr="1"/>
      <dgm:spPr/>
      <dgm:t>
        <a:bodyPr/>
        <a:lstStyle/>
        <a:p>
          <a:endParaRPr lang="en-US"/>
        </a:p>
      </dgm:t>
    </dgm:pt>
    <dgm:pt modelId="{91073582-9EE6-4919-8922-A79CA51E9334}" type="parTrans" cxnId="{66B35041-9219-4A2A-ADF5-4C40C981369C}">
      <dgm:prSet/>
      <dgm:spPr/>
      <dgm:t>
        <a:bodyPr/>
        <a:lstStyle/>
        <a:p>
          <a:endParaRPr lang="en-US"/>
        </a:p>
      </dgm:t>
    </dgm:pt>
    <dgm:pt modelId="{959ABFEA-C632-4023-85AE-902404D32173}" type="sibTrans" cxnId="{66B35041-9219-4A2A-ADF5-4C40C981369C}">
      <dgm:prSet/>
      <dgm:spPr/>
      <dgm:t>
        <a:bodyPr/>
        <a:lstStyle/>
        <a:p>
          <a:endParaRPr lang="en-US"/>
        </a:p>
      </dgm:t>
    </dgm:pt>
    <dgm:pt modelId="{C026D9F5-6F4F-45A3-B82B-A464207B780E}">
      <dgm:prSet phldrT="[Text]" phldr="1"/>
      <dgm:spPr/>
      <dgm:t>
        <a:bodyPr/>
        <a:lstStyle/>
        <a:p>
          <a:endParaRPr lang="en-US"/>
        </a:p>
      </dgm:t>
    </dgm:pt>
    <dgm:pt modelId="{05FC85D1-B0EE-4FAC-B800-987BF43D81B4}" type="parTrans" cxnId="{92A8354F-94FB-4218-91CA-EE1EDE39145F}">
      <dgm:prSet/>
      <dgm:spPr/>
      <dgm:t>
        <a:bodyPr/>
        <a:lstStyle/>
        <a:p>
          <a:endParaRPr lang="en-US"/>
        </a:p>
      </dgm:t>
    </dgm:pt>
    <dgm:pt modelId="{8EA46577-1FFC-4FD3-9ED1-2F76A038C682}" type="sibTrans" cxnId="{92A8354F-94FB-4218-91CA-EE1EDE39145F}">
      <dgm:prSet/>
      <dgm:spPr/>
      <dgm:t>
        <a:bodyPr/>
        <a:lstStyle/>
        <a:p>
          <a:endParaRPr lang="en-US"/>
        </a:p>
      </dgm:t>
    </dgm:pt>
    <dgm:pt modelId="{C8922EE1-C856-4112-89C5-66599664324B}">
      <dgm:prSet phldrT="[Text]"/>
      <dgm:spPr/>
      <dgm:t>
        <a:bodyPr/>
        <a:lstStyle/>
        <a:p>
          <a:r>
            <a:rPr lang="es-MX" dirty="0" err="1" smtClean="0"/>
            <a:t>Example-based</a:t>
          </a:r>
          <a:endParaRPr lang="en-US" dirty="0"/>
        </a:p>
      </dgm:t>
    </dgm:pt>
    <dgm:pt modelId="{8F680BFB-DC2B-46DB-AFF7-52ABF77A76E7}" type="parTrans" cxnId="{9283B9D4-5AB8-4283-ADFE-EF83D4393BE2}">
      <dgm:prSet/>
      <dgm:spPr/>
      <dgm:t>
        <a:bodyPr/>
        <a:lstStyle/>
        <a:p>
          <a:endParaRPr lang="en-US"/>
        </a:p>
      </dgm:t>
    </dgm:pt>
    <dgm:pt modelId="{ECB84E5E-AFEE-4119-BE57-DB982BF9347C}" type="sibTrans" cxnId="{9283B9D4-5AB8-4283-ADFE-EF83D4393BE2}">
      <dgm:prSet/>
      <dgm:spPr/>
      <dgm:t>
        <a:bodyPr/>
        <a:lstStyle/>
        <a:p>
          <a:endParaRPr lang="en-US"/>
        </a:p>
      </dgm:t>
    </dgm:pt>
    <dgm:pt modelId="{D442A55D-A1CB-4D97-BC48-1CC7D3F3F999}">
      <dgm:prSet phldrT="[Text]"/>
      <dgm:spPr/>
      <dgm:t>
        <a:bodyPr/>
        <a:lstStyle/>
        <a:p>
          <a:endParaRPr lang="en-US" dirty="0"/>
        </a:p>
      </dgm:t>
    </dgm:pt>
    <dgm:pt modelId="{91AA7F5B-1281-487C-A751-20CC964B22EE}" type="parTrans" cxnId="{1939EB50-7FA7-4283-B0CC-002B66CCE2D8}">
      <dgm:prSet/>
      <dgm:spPr/>
      <dgm:t>
        <a:bodyPr/>
        <a:lstStyle/>
        <a:p>
          <a:endParaRPr lang="en-US"/>
        </a:p>
      </dgm:t>
    </dgm:pt>
    <dgm:pt modelId="{C3DB16A2-73E5-4AC5-8DA7-8D64971F0616}" type="sibTrans" cxnId="{1939EB50-7FA7-4283-B0CC-002B66CCE2D8}">
      <dgm:prSet/>
      <dgm:spPr/>
      <dgm:t>
        <a:bodyPr/>
        <a:lstStyle/>
        <a:p>
          <a:endParaRPr lang="en-US"/>
        </a:p>
      </dgm:t>
    </dgm:pt>
    <dgm:pt modelId="{A0EB3652-1890-4C61-9352-1FF1CB7BD072}" type="pres">
      <dgm:prSet presAssocID="{421FAC03-3499-4C58-B292-E2290842E52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AAE75A-09F0-4374-A584-546C6F80EC8E}" type="pres">
      <dgm:prSet presAssocID="{D6614D95-6836-4AA2-88AE-6A03FE66C1E4}" presName="centerShape" presStyleLbl="node0" presStyleIdx="0" presStyleCnt="1"/>
      <dgm:spPr/>
      <dgm:t>
        <a:bodyPr/>
        <a:lstStyle/>
        <a:p>
          <a:endParaRPr lang="en-US"/>
        </a:p>
      </dgm:t>
    </dgm:pt>
    <dgm:pt modelId="{FF22476E-BBCE-485D-AD3D-B5E9032538B4}" type="pres">
      <dgm:prSet presAssocID="{ADA30D31-5180-4F41-8D10-899990BC6F8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18900-930F-4D57-8ED1-EDB56229DCE4}" type="pres">
      <dgm:prSet presAssocID="{ADA30D31-5180-4F41-8D10-899990BC6F85}" presName="dummy" presStyleCnt="0"/>
      <dgm:spPr/>
    </dgm:pt>
    <dgm:pt modelId="{DC077DAA-ED87-454B-BF50-D648C2F62BC8}" type="pres">
      <dgm:prSet presAssocID="{AF63E973-0E23-4D71-A62B-1F9F5576B2C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312CC7BB-F2BD-43E0-9A3B-B216AF03F9FF}" type="pres">
      <dgm:prSet presAssocID="{3F1B0111-74E4-45F5-B9FE-DD35251C89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F224C-E860-4909-A537-11161B51F3C3}" type="pres">
      <dgm:prSet presAssocID="{3F1B0111-74E4-45F5-B9FE-DD35251C8917}" presName="dummy" presStyleCnt="0"/>
      <dgm:spPr/>
    </dgm:pt>
    <dgm:pt modelId="{7289C443-F54A-4FF2-B5D3-76DAF8D1B9C5}" type="pres">
      <dgm:prSet presAssocID="{FABA6819-1785-479B-82DE-87BC5ECE3AA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45A3F3E-3B65-454C-B07E-FF1E088F61CD}" type="pres">
      <dgm:prSet presAssocID="{C8922EE1-C856-4112-89C5-66599664324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BF86F8-135C-4064-9834-BC7ABF8D6691}" type="pres">
      <dgm:prSet presAssocID="{C8922EE1-C856-4112-89C5-66599664324B}" presName="dummy" presStyleCnt="0"/>
      <dgm:spPr/>
    </dgm:pt>
    <dgm:pt modelId="{43CEA255-0FA2-4649-9337-4CECC2973451}" type="pres">
      <dgm:prSet presAssocID="{ECB84E5E-AFEE-4119-BE57-DB982BF9347C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AC37CE0-689F-4B8E-851F-794A13C6D4FE}" srcId="{D6614D95-6836-4AA2-88AE-6A03FE66C1E4}" destId="{ADA30D31-5180-4F41-8D10-899990BC6F85}" srcOrd="0" destOrd="0" parTransId="{A0385251-397B-440C-A0DC-48207FDDF5E7}" sibTransId="{AF63E973-0E23-4D71-A62B-1F9F5576B2CF}"/>
    <dgm:cxn modelId="{E109DD91-D13B-4819-B421-99686775465C}" type="presOf" srcId="{421FAC03-3499-4C58-B292-E2290842E52B}" destId="{A0EB3652-1890-4C61-9352-1FF1CB7BD072}" srcOrd="0" destOrd="0" presId="urn:microsoft.com/office/officeart/2005/8/layout/radial6"/>
    <dgm:cxn modelId="{1F5F0D9C-58BC-40E7-BA18-0C4C3F887EEB}" srcId="{D6614D95-6836-4AA2-88AE-6A03FE66C1E4}" destId="{3F1B0111-74E4-45F5-B9FE-DD35251C8917}" srcOrd="1" destOrd="0" parTransId="{AF07E400-4F75-4A47-BC2A-D03E00AFC371}" sibTransId="{FABA6819-1785-479B-82DE-87BC5ECE3AA1}"/>
    <dgm:cxn modelId="{6AB4EFB8-928A-4AF4-B456-F3CE883C9A06}" type="presOf" srcId="{C8922EE1-C856-4112-89C5-66599664324B}" destId="{E45A3F3E-3B65-454C-B07E-FF1E088F61CD}" srcOrd="0" destOrd="0" presId="urn:microsoft.com/office/officeart/2005/8/layout/radial6"/>
    <dgm:cxn modelId="{21D48A83-C478-40A7-A263-707101165243}" type="presOf" srcId="{AF63E973-0E23-4D71-A62B-1F9F5576B2CF}" destId="{DC077DAA-ED87-454B-BF50-D648C2F62BC8}" srcOrd="0" destOrd="0" presId="urn:microsoft.com/office/officeart/2005/8/layout/radial6"/>
    <dgm:cxn modelId="{B35BB312-101F-435A-9E35-1BD28C3C7A15}" srcId="{421FAC03-3499-4C58-B292-E2290842E52B}" destId="{06677346-B0D1-456A-A26A-DD5276DA5E2A}" srcOrd="2" destOrd="0" parTransId="{1F20E8BD-5B1C-4C70-ADCC-2E268CC39B26}" sibTransId="{B4C66958-4F78-4F0F-A8AB-46E15EB8BDC9}"/>
    <dgm:cxn modelId="{9283B9D4-5AB8-4283-ADFE-EF83D4393BE2}" srcId="{D6614D95-6836-4AA2-88AE-6A03FE66C1E4}" destId="{C8922EE1-C856-4112-89C5-66599664324B}" srcOrd="2" destOrd="0" parTransId="{8F680BFB-DC2B-46DB-AFF7-52ABF77A76E7}" sibTransId="{ECB84E5E-AFEE-4119-BE57-DB982BF9347C}"/>
    <dgm:cxn modelId="{E3E28577-0A75-4596-8168-118126F1B996}" srcId="{06677346-B0D1-456A-A26A-DD5276DA5E2A}" destId="{CA7EB74A-39CC-483B-84BC-8FCF30850FA2}" srcOrd="0" destOrd="0" parTransId="{F81891BF-D615-43C4-BA57-8E1DA328C0EF}" sibTransId="{B570BD3B-CFFC-44B1-BA14-2AD116A7603F}"/>
    <dgm:cxn modelId="{2F2183DF-1BB7-4444-83D8-FB1187769681}" type="presOf" srcId="{ADA30D31-5180-4F41-8D10-899990BC6F85}" destId="{FF22476E-BBCE-485D-AD3D-B5E9032538B4}" srcOrd="0" destOrd="0" presId="urn:microsoft.com/office/officeart/2005/8/layout/radial6"/>
    <dgm:cxn modelId="{66B35041-9219-4A2A-ADF5-4C40C981369C}" srcId="{9D4133A7-05A7-48DE-8C50-B1E8442A86E6}" destId="{4916D1AD-E4BB-4137-8162-7CB54A630F78}" srcOrd="0" destOrd="0" parTransId="{91073582-9EE6-4919-8922-A79CA51E9334}" sibTransId="{959ABFEA-C632-4023-85AE-902404D32173}"/>
    <dgm:cxn modelId="{F6E08921-FC14-4CB2-A8E5-67CAE3BE5FC8}" type="presOf" srcId="{FABA6819-1785-479B-82DE-87BC5ECE3AA1}" destId="{7289C443-F54A-4FF2-B5D3-76DAF8D1B9C5}" srcOrd="0" destOrd="0" presId="urn:microsoft.com/office/officeart/2005/8/layout/radial6"/>
    <dgm:cxn modelId="{B611539D-3CCD-440D-878A-9CA0374C9B25}" type="presOf" srcId="{3F1B0111-74E4-45F5-B9FE-DD35251C8917}" destId="{312CC7BB-F2BD-43E0-9A3B-B216AF03F9FF}" srcOrd="0" destOrd="0" presId="urn:microsoft.com/office/officeart/2005/8/layout/radial6"/>
    <dgm:cxn modelId="{67CB02FE-EC00-4AB6-9C2C-F1848B43B47C}" type="presOf" srcId="{D6614D95-6836-4AA2-88AE-6A03FE66C1E4}" destId="{03AAE75A-09F0-4374-A584-546C6F80EC8E}" srcOrd="0" destOrd="0" presId="urn:microsoft.com/office/officeart/2005/8/layout/radial6"/>
    <dgm:cxn modelId="{1939EB50-7FA7-4283-B0CC-002B66CCE2D8}" srcId="{421FAC03-3499-4C58-B292-E2290842E52B}" destId="{D442A55D-A1CB-4D97-BC48-1CC7D3F3F999}" srcOrd="1" destOrd="0" parTransId="{91AA7F5B-1281-487C-A751-20CC964B22EE}" sibTransId="{C3DB16A2-73E5-4AC5-8DA7-8D64971F0616}"/>
    <dgm:cxn modelId="{C6D0018B-E732-4292-B989-3318FC861F3D}" type="presOf" srcId="{ECB84E5E-AFEE-4119-BE57-DB982BF9347C}" destId="{43CEA255-0FA2-4649-9337-4CECC2973451}" srcOrd="0" destOrd="0" presId="urn:microsoft.com/office/officeart/2005/8/layout/radial6"/>
    <dgm:cxn modelId="{D3146B5C-8591-453B-B534-2A598F67157D}" srcId="{421FAC03-3499-4C58-B292-E2290842E52B}" destId="{D6614D95-6836-4AA2-88AE-6A03FE66C1E4}" srcOrd="0" destOrd="0" parTransId="{886A8495-6E60-4D86-B471-43612F970B77}" sibTransId="{1CD88923-5977-4590-823E-96044F20AE2F}"/>
    <dgm:cxn modelId="{92A8354F-94FB-4218-91CA-EE1EDE39145F}" srcId="{9D4133A7-05A7-48DE-8C50-B1E8442A86E6}" destId="{C026D9F5-6F4F-45A3-B82B-A464207B780E}" srcOrd="1" destOrd="0" parTransId="{05FC85D1-B0EE-4FAC-B800-987BF43D81B4}" sibTransId="{8EA46577-1FFC-4FD3-9ED1-2F76A038C682}"/>
    <dgm:cxn modelId="{19444694-BC0B-408A-9F15-0E6BE6CB074D}" srcId="{421FAC03-3499-4C58-B292-E2290842E52B}" destId="{9D4133A7-05A7-48DE-8C50-B1E8442A86E6}" srcOrd="3" destOrd="0" parTransId="{01E1D4B3-E9F2-4C01-BFBB-D1F855BD9FEF}" sibTransId="{1C82045E-45B0-4A2B-8479-96054304B8C0}"/>
    <dgm:cxn modelId="{483BCDEE-8715-4D44-9D6F-9BA36531C2D8}" type="presParOf" srcId="{A0EB3652-1890-4C61-9352-1FF1CB7BD072}" destId="{03AAE75A-09F0-4374-A584-546C6F80EC8E}" srcOrd="0" destOrd="0" presId="urn:microsoft.com/office/officeart/2005/8/layout/radial6"/>
    <dgm:cxn modelId="{0498FE38-FEE5-4B25-A764-38D80B0A32CF}" type="presParOf" srcId="{A0EB3652-1890-4C61-9352-1FF1CB7BD072}" destId="{FF22476E-BBCE-485D-AD3D-B5E9032538B4}" srcOrd="1" destOrd="0" presId="urn:microsoft.com/office/officeart/2005/8/layout/radial6"/>
    <dgm:cxn modelId="{B7BE54ED-A50A-4599-8B38-5060A32DEEE3}" type="presParOf" srcId="{A0EB3652-1890-4C61-9352-1FF1CB7BD072}" destId="{1EC18900-930F-4D57-8ED1-EDB56229DCE4}" srcOrd="2" destOrd="0" presId="urn:microsoft.com/office/officeart/2005/8/layout/radial6"/>
    <dgm:cxn modelId="{79E82A35-F5E8-47BA-8442-31C6036CF288}" type="presParOf" srcId="{A0EB3652-1890-4C61-9352-1FF1CB7BD072}" destId="{DC077DAA-ED87-454B-BF50-D648C2F62BC8}" srcOrd="3" destOrd="0" presId="urn:microsoft.com/office/officeart/2005/8/layout/radial6"/>
    <dgm:cxn modelId="{EB288595-8311-4208-BFAC-0625BB8B69E1}" type="presParOf" srcId="{A0EB3652-1890-4C61-9352-1FF1CB7BD072}" destId="{312CC7BB-F2BD-43E0-9A3B-B216AF03F9FF}" srcOrd="4" destOrd="0" presId="urn:microsoft.com/office/officeart/2005/8/layout/radial6"/>
    <dgm:cxn modelId="{51CEEE9D-0042-459A-92A4-1BD4EB98A469}" type="presParOf" srcId="{A0EB3652-1890-4C61-9352-1FF1CB7BD072}" destId="{BA9F224C-E860-4909-A537-11161B51F3C3}" srcOrd="5" destOrd="0" presId="urn:microsoft.com/office/officeart/2005/8/layout/radial6"/>
    <dgm:cxn modelId="{A6C4AA22-6916-42E2-A38B-0941340411DD}" type="presParOf" srcId="{A0EB3652-1890-4C61-9352-1FF1CB7BD072}" destId="{7289C443-F54A-4FF2-B5D3-76DAF8D1B9C5}" srcOrd="6" destOrd="0" presId="urn:microsoft.com/office/officeart/2005/8/layout/radial6"/>
    <dgm:cxn modelId="{169A1E89-BE5C-4DA0-BD13-14B9F38DC562}" type="presParOf" srcId="{A0EB3652-1890-4C61-9352-1FF1CB7BD072}" destId="{E45A3F3E-3B65-454C-B07E-FF1E088F61CD}" srcOrd="7" destOrd="0" presId="urn:microsoft.com/office/officeart/2005/8/layout/radial6"/>
    <dgm:cxn modelId="{828CD14F-B7B3-48CF-9EA3-B12115A7EA3E}" type="presParOf" srcId="{A0EB3652-1890-4C61-9352-1FF1CB7BD072}" destId="{BEBF86F8-135C-4064-9834-BC7ABF8D6691}" srcOrd="8" destOrd="0" presId="urn:microsoft.com/office/officeart/2005/8/layout/radial6"/>
    <dgm:cxn modelId="{38300D07-D46E-49BF-9C3E-396FA339283B}" type="presParOf" srcId="{A0EB3652-1890-4C61-9352-1FF1CB7BD072}" destId="{43CEA255-0FA2-4649-9337-4CECC2973451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520F8DD-E63B-C745-9BE5-69E47A9464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4C2BA5-07DA-6D4C-9E7D-ECADA0EEFC3B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 </a:t>
          </a:r>
          <a:r>
            <a:rPr lang="en-US" dirty="0" err="1" smtClean="0">
              <a:solidFill>
                <a:srgbClr val="000000"/>
              </a:solidFill>
            </a:rPr>
            <a:t>Inv</a:t>
          </a:r>
          <a:r>
            <a:rPr lang="en-US" dirty="0" smtClean="0">
              <a:solidFill>
                <a:srgbClr val="000000"/>
              </a:solidFill>
            </a:rPr>
            <a:t> </a:t>
          </a:r>
          <a:r>
            <a:rPr lang="en-US" dirty="0" err="1" smtClean="0">
              <a:solidFill>
                <a:srgbClr val="000000"/>
              </a:solidFill>
            </a:rPr>
            <a:t>Lex</a:t>
          </a:r>
          <a:r>
            <a:rPr lang="en-US" dirty="0" smtClean="0">
              <a:solidFill>
                <a:srgbClr val="000000"/>
              </a:solidFill>
            </a:rPr>
            <a:t/>
          </a:r>
          <a:br>
            <a:rPr lang="en-US" dirty="0" smtClean="0">
              <a:solidFill>
                <a:srgbClr val="000000"/>
              </a:solidFill>
            </a:rPr>
          </a:br>
          <a:r>
            <a:rPr lang="en-US" dirty="0" smtClean="0">
              <a:solidFill>
                <a:srgbClr val="000000"/>
              </a:solidFill>
            </a:rPr>
            <a:t>(</a:t>
          </a:r>
          <a:r>
            <a:rPr lang="en-US" dirty="0" err="1" smtClean="0">
              <a:solidFill>
                <a:srgbClr val="000000"/>
              </a:solidFill>
            </a:rPr>
            <a:t>f|e</a:t>
          </a:r>
          <a:r>
            <a:rPr lang="en-US" dirty="0" smtClean="0">
              <a:solidFill>
                <a:srgbClr val="000000"/>
              </a:solidFill>
            </a:rPr>
            <a:t>)</a:t>
          </a:r>
          <a:endParaRPr lang="en-US" dirty="0">
            <a:solidFill>
              <a:srgbClr val="000000"/>
            </a:solidFill>
          </a:endParaRPr>
        </a:p>
      </dgm:t>
    </dgm:pt>
    <dgm:pt modelId="{5202B8A6-BBDB-7C4E-967D-A226016F7774}" type="parTrans" cxnId="{701B8321-66F5-C341-A4DA-02BE499134D9}">
      <dgm:prSet/>
      <dgm:spPr/>
      <dgm:t>
        <a:bodyPr/>
        <a:lstStyle/>
        <a:p>
          <a:endParaRPr lang="en-US"/>
        </a:p>
      </dgm:t>
    </dgm:pt>
    <dgm:pt modelId="{2F76C3FD-9C94-7146-B35C-2E7ECD211AFF}" type="sibTrans" cxnId="{701B8321-66F5-C341-A4DA-02BE499134D9}">
      <dgm:prSet/>
      <dgm:spPr/>
      <dgm:t>
        <a:bodyPr/>
        <a:lstStyle/>
        <a:p>
          <a:endParaRPr lang="en-US"/>
        </a:p>
      </dgm:t>
    </dgm:pt>
    <dgm:pt modelId="{B67242F7-1CF0-044C-9FD9-678C643A3470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Diag.</a:t>
          </a:r>
          <a:endParaRPr lang="en-US" dirty="0"/>
        </a:p>
      </dgm:t>
    </dgm:pt>
    <dgm:pt modelId="{85E06993-79E2-B047-B8CB-79462D97C767}" type="parTrans" cxnId="{C5E2DE5F-028C-AB47-A04A-CF84C964808D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FEBC16EE-B4FA-764F-9E50-781D9E64CAF2}" type="sibTrans" cxnId="{C5E2DE5F-028C-AB47-A04A-CF84C964808D}">
      <dgm:prSet/>
      <dgm:spPr/>
      <dgm:t>
        <a:bodyPr/>
        <a:lstStyle/>
        <a:p>
          <a:endParaRPr lang="en-US"/>
        </a:p>
      </dgm:t>
    </dgm:pt>
    <dgm:pt modelId="{8D484589-18C6-9448-8CC4-36C901B800CC}" type="pres">
      <dgm:prSet presAssocID="{A520F8DD-E63B-C745-9BE5-69E47A9464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9E46DC-0654-5440-BB57-17CC88EE27EE}" type="pres">
      <dgm:prSet presAssocID="{C74C2BA5-07DA-6D4C-9E7D-ECADA0EEFC3B}" presName="centerShape" presStyleLbl="node0" presStyleIdx="0" presStyleCnt="1"/>
      <dgm:spPr/>
      <dgm:t>
        <a:bodyPr/>
        <a:lstStyle/>
        <a:p>
          <a:endParaRPr lang="en-US"/>
        </a:p>
      </dgm:t>
    </dgm:pt>
    <dgm:pt modelId="{3E5EFAC9-1FE7-C94C-A949-FEE031395E43}" type="pres">
      <dgm:prSet presAssocID="{85E06993-79E2-B047-B8CB-79462D97C767}" presName="parTrans" presStyleLbl="bgSibTrans2D1" presStyleIdx="0" presStyleCnt="1"/>
      <dgm:spPr/>
      <dgm:t>
        <a:bodyPr/>
        <a:lstStyle/>
        <a:p>
          <a:endParaRPr lang="en-US"/>
        </a:p>
      </dgm:t>
    </dgm:pt>
    <dgm:pt modelId="{C1837B3B-5015-694B-A8CD-B260C604F31C}" type="pres">
      <dgm:prSet presAssocID="{B67242F7-1CF0-044C-9FD9-678C643A3470}" presName="node" presStyleLbl="node1" presStyleIdx="0" presStyleCnt="1" custRadScaleRad="123580" custRadScaleInc="-260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2DE5F-028C-AB47-A04A-CF84C964808D}" srcId="{C74C2BA5-07DA-6D4C-9E7D-ECADA0EEFC3B}" destId="{B67242F7-1CF0-044C-9FD9-678C643A3470}" srcOrd="0" destOrd="0" parTransId="{85E06993-79E2-B047-B8CB-79462D97C767}" sibTransId="{FEBC16EE-B4FA-764F-9E50-781D9E64CAF2}"/>
    <dgm:cxn modelId="{E84379F3-85EB-6246-9032-41EBE2619990}" type="presOf" srcId="{85E06993-79E2-B047-B8CB-79462D97C767}" destId="{3E5EFAC9-1FE7-C94C-A949-FEE031395E43}" srcOrd="0" destOrd="0" presId="urn:microsoft.com/office/officeart/2005/8/layout/radial4"/>
    <dgm:cxn modelId="{701B8321-66F5-C341-A4DA-02BE499134D9}" srcId="{A520F8DD-E63B-C745-9BE5-69E47A9464C5}" destId="{C74C2BA5-07DA-6D4C-9E7D-ECADA0EEFC3B}" srcOrd="0" destOrd="0" parTransId="{5202B8A6-BBDB-7C4E-967D-A226016F7774}" sibTransId="{2F76C3FD-9C94-7146-B35C-2E7ECD211AFF}"/>
    <dgm:cxn modelId="{2B436D7E-7EB9-C847-9776-4F8D68C43EA6}" type="presOf" srcId="{B67242F7-1CF0-044C-9FD9-678C643A3470}" destId="{C1837B3B-5015-694B-A8CD-B260C604F31C}" srcOrd="0" destOrd="0" presId="urn:microsoft.com/office/officeart/2005/8/layout/radial4"/>
    <dgm:cxn modelId="{0BC4DE1E-08CC-3646-B707-A80234073C9A}" type="presOf" srcId="{C74C2BA5-07DA-6D4C-9E7D-ECADA0EEFC3B}" destId="{F69E46DC-0654-5440-BB57-17CC88EE27EE}" srcOrd="0" destOrd="0" presId="urn:microsoft.com/office/officeart/2005/8/layout/radial4"/>
    <dgm:cxn modelId="{71325815-227C-6041-AEDC-B4D16EAC266A}" type="presOf" srcId="{A520F8DD-E63B-C745-9BE5-69E47A9464C5}" destId="{8D484589-18C6-9448-8CC4-36C901B800CC}" srcOrd="0" destOrd="0" presId="urn:microsoft.com/office/officeart/2005/8/layout/radial4"/>
    <dgm:cxn modelId="{4C9F8DAC-74F4-6F46-AF3C-0526070A27E8}" type="presParOf" srcId="{8D484589-18C6-9448-8CC4-36C901B800CC}" destId="{F69E46DC-0654-5440-BB57-17CC88EE27EE}" srcOrd="0" destOrd="0" presId="urn:microsoft.com/office/officeart/2005/8/layout/radial4"/>
    <dgm:cxn modelId="{B7F15942-5507-2A45-B235-C786B43D6B12}" type="presParOf" srcId="{8D484589-18C6-9448-8CC4-36C901B800CC}" destId="{3E5EFAC9-1FE7-C94C-A949-FEE031395E43}" srcOrd="1" destOrd="0" presId="urn:microsoft.com/office/officeart/2005/8/layout/radial4"/>
    <dgm:cxn modelId="{B9BCEDE5-C9CA-DD45-946D-478FDF05236E}" type="presParOf" srcId="{8D484589-18C6-9448-8CC4-36C901B800CC}" destId="{C1837B3B-5015-694B-A8CD-B260C604F31C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520F8DD-E63B-C745-9BE5-69E47A9464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4C2BA5-07DA-6D4C-9E7D-ECADA0EEFC3B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 </a:t>
          </a:r>
          <a:r>
            <a:rPr lang="en-US" dirty="0" err="1" smtClean="0">
              <a:solidFill>
                <a:srgbClr val="000000"/>
              </a:solidFill>
            </a:rPr>
            <a:t>Lex</a:t>
          </a:r>
          <a:r>
            <a:rPr lang="en-US" dirty="0" smtClean="0">
              <a:solidFill>
                <a:srgbClr val="000000"/>
              </a:solidFill>
            </a:rPr>
            <a:t> (</a:t>
          </a:r>
          <a:r>
            <a:rPr lang="en-US" dirty="0" err="1" smtClean="0">
              <a:solidFill>
                <a:srgbClr val="000000"/>
              </a:solidFill>
            </a:rPr>
            <a:t>e|f</a:t>
          </a:r>
          <a:r>
            <a:rPr lang="en-US" dirty="0" smtClean="0">
              <a:solidFill>
                <a:srgbClr val="000000"/>
              </a:solidFill>
            </a:rPr>
            <a:t>)</a:t>
          </a:r>
          <a:endParaRPr lang="en-US" dirty="0">
            <a:solidFill>
              <a:srgbClr val="000000"/>
            </a:solidFill>
          </a:endParaRPr>
        </a:p>
      </dgm:t>
    </dgm:pt>
    <dgm:pt modelId="{5202B8A6-BBDB-7C4E-967D-A226016F7774}" type="parTrans" cxnId="{701B8321-66F5-C341-A4DA-02BE499134D9}">
      <dgm:prSet/>
      <dgm:spPr/>
      <dgm:t>
        <a:bodyPr/>
        <a:lstStyle/>
        <a:p>
          <a:endParaRPr lang="en-US"/>
        </a:p>
      </dgm:t>
    </dgm:pt>
    <dgm:pt modelId="{2F76C3FD-9C94-7146-B35C-2E7ECD211AFF}" type="sibTrans" cxnId="{701B8321-66F5-C341-A4DA-02BE499134D9}">
      <dgm:prSet/>
      <dgm:spPr/>
      <dgm:t>
        <a:bodyPr/>
        <a:lstStyle/>
        <a:p>
          <a:endParaRPr lang="en-US"/>
        </a:p>
      </dgm:t>
    </dgm:pt>
    <dgm:pt modelId="{B67242F7-1CF0-044C-9FD9-678C643A3470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Diag.</a:t>
          </a:r>
          <a:endParaRPr lang="en-US" dirty="0"/>
        </a:p>
      </dgm:t>
    </dgm:pt>
    <dgm:pt modelId="{85E06993-79E2-B047-B8CB-79462D97C767}" type="parTrans" cxnId="{C5E2DE5F-028C-AB47-A04A-CF84C964808D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FEBC16EE-B4FA-764F-9E50-781D9E64CAF2}" type="sibTrans" cxnId="{C5E2DE5F-028C-AB47-A04A-CF84C964808D}">
      <dgm:prSet/>
      <dgm:spPr/>
      <dgm:t>
        <a:bodyPr/>
        <a:lstStyle/>
        <a:p>
          <a:endParaRPr lang="en-US"/>
        </a:p>
      </dgm:t>
    </dgm:pt>
    <dgm:pt modelId="{8D484589-18C6-9448-8CC4-36C901B800CC}" type="pres">
      <dgm:prSet presAssocID="{A520F8DD-E63B-C745-9BE5-69E47A9464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9E46DC-0654-5440-BB57-17CC88EE27EE}" type="pres">
      <dgm:prSet presAssocID="{C74C2BA5-07DA-6D4C-9E7D-ECADA0EEFC3B}" presName="centerShape" presStyleLbl="node0" presStyleIdx="0" presStyleCnt="1"/>
      <dgm:spPr/>
      <dgm:t>
        <a:bodyPr/>
        <a:lstStyle/>
        <a:p>
          <a:endParaRPr lang="en-US"/>
        </a:p>
      </dgm:t>
    </dgm:pt>
    <dgm:pt modelId="{3E5EFAC9-1FE7-C94C-A949-FEE031395E43}" type="pres">
      <dgm:prSet presAssocID="{85E06993-79E2-B047-B8CB-79462D97C767}" presName="parTrans" presStyleLbl="bgSibTrans2D1" presStyleIdx="0" presStyleCnt="1"/>
      <dgm:spPr/>
      <dgm:t>
        <a:bodyPr/>
        <a:lstStyle/>
        <a:p>
          <a:endParaRPr lang="en-US"/>
        </a:p>
      </dgm:t>
    </dgm:pt>
    <dgm:pt modelId="{C1837B3B-5015-694B-A8CD-B260C604F31C}" type="pres">
      <dgm:prSet presAssocID="{B67242F7-1CF0-044C-9FD9-678C643A3470}" presName="node" presStyleLbl="node1" presStyleIdx="0" presStyleCnt="1" custRadScaleRad="125347" custRadScaleInc="205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03D5E7-7E71-8B4D-AF7F-4BFEEC145D7E}" type="presOf" srcId="{85E06993-79E2-B047-B8CB-79462D97C767}" destId="{3E5EFAC9-1FE7-C94C-A949-FEE031395E43}" srcOrd="0" destOrd="0" presId="urn:microsoft.com/office/officeart/2005/8/layout/radial4"/>
    <dgm:cxn modelId="{701B8321-66F5-C341-A4DA-02BE499134D9}" srcId="{A520F8DD-E63B-C745-9BE5-69E47A9464C5}" destId="{C74C2BA5-07DA-6D4C-9E7D-ECADA0EEFC3B}" srcOrd="0" destOrd="0" parTransId="{5202B8A6-BBDB-7C4E-967D-A226016F7774}" sibTransId="{2F76C3FD-9C94-7146-B35C-2E7ECD211AFF}"/>
    <dgm:cxn modelId="{7EA7AB37-BED9-7943-B945-EDE63FC75BC3}" type="presOf" srcId="{B67242F7-1CF0-044C-9FD9-678C643A3470}" destId="{C1837B3B-5015-694B-A8CD-B260C604F31C}" srcOrd="0" destOrd="0" presId="urn:microsoft.com/office/officeart/2005/8/layout/radial4"/>
    <dgm:cxn modelId="{415204DA-EE76-664D-A35E-B43E82DC20A6}" type="presOf" srcId="{A520F8DD-E63B-C745-9BE5-69E47A9464C5}" destId="{8D484589-18C6-9448-8CC4-36C901B800CC}" srcOrd="0" destOrd="0" presId="urn:microsoft.com/office/officeart/2005/8/layout/radial4"/>
    <dgm:cxn modelId="{C5E2DE5F-028C-AB47-A04A-CF84C964808D}" srcId="{C74C2BA5-07DA-6D4C-9E7D-ECADA0EEFC3B}" destId="{B67242F7-1CF0-044C-9FD9-678C643A3470}" srcOrd="0" destOrd="0" parTransId="{85E06993-79E2-B047-B8CB-79462D97C767}" sibTransId="{FEBC16EE-B4FA-764F-9E50-781D9E64CAF2}"/>
    <dgm:cxn modelId="{1FFFF553-F70A-F741-B56D-66981634ADD1}" type="presOf" srcId="{C74C2BA5-07DA-6D4C-9E7D-ECADA0EEFC3B}" destId="{F69E46DC-0654-5440-BB57-17CC88EE27EE}" srcOrd="0" destOrd="0" presId="urn:microsoft.com/office/officeart/2005/8/layout/radial4"/>
    <dgm:cxn modelId="{BE672293-BB90-5B40-9DF1-404AEE1BD1EF}" type="presParOf" srcId="{8D484589-18C6-9448-8CC4-36C901B800CC}" destId="{F69E46DC-0654-5440-BB57-17CC88EE27EE}" srcOrd="0" destOrd="0" presId="urn:microsoft.com/office/officeart/2005/8/layout/radial4"/>
    <dgm:cxn modelId="{4D731C34-5991-074D-B4CB-29AD3B3C0674}" type="presParOf" srcId="{8D484589-18C6-9448-8CC4-36C901B800CC}" destId="{3E5EFAC9-1FE7-C94C-A949-FEE031395E43}" srcOrd="1" destOrd="0" presId="urn:microsoft.com/office/officeart/2005/8/layout/radial4"/>
    <dgm:cxn modelId="{2E6E004E-2E37-9D40-B517-4DE319FCE3E0}" type="presParOf" srcId="{8D484589-18C6-9448-8CC4-36C901B800CC}" destId="{C1837B3B-5015-694B-A8CD-B260C604F31C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520F8DD-E63B-C745-9BE5-69E47A9464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4C2BA5-07DA-6D4C-9E7D-ECADA0EEFC3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BLEU</a:t>
          </a:r>
          <a:endParaRPr lang="en-US" dirty="0">
            <a:solidFill>
              <a:schemeClr val="tx1"/>
            </a:solidFill>
          </a:endParaRPr>
        </a:p>
      </dgm:t>
    </dgm:pt>
    <dgm:pt modelId="{5202B8A6-BBDB-7C4E-967D-A226016F7774}" type="parTrans" cxnId="{701B8321-66F5-C341-A4DA-02BE499134D9}">
      <dgm:prSet/>
      <dgm:spPr/>
      <dgm:t>
        <a:bodyPr/>
        <a:lstStyle/>
        <a:p>
          <a:endParaRPr lang="en-US"/>
        </a:p>
      </dgm:t>
    </dgm:pt>
    <dgm:pt modelId="{2F76C3FD-9C94-7146-B35C-2E7ECD211AFF}" type="sibTrans" cxnId="{701B8321-66F5-C341-A4DA-02BE499134D9}">
      <dgm:prSet/>
      <dgm:spPr/>
      <dgm:t>
        <a:bodyPr/>
        <a:lstStyle/>
        <a:p>
          <a:endParaRPr lang="en-US"/>
        </a:p>
      </dgm:t>
    </dgm:pt>
    <dgm:pt modelId="{B67242F7-1CF0-044C-9FD9-678C643A3470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Entr</a:t>
          </a:r>
          <a:r>
            <a:rPr lang="en-US" dirty="0" smtClean="0"/>
            <a:t>. Inv. Lexical features</a:t>
          </a:r>
          <a:endParaRPr lang="en-US" dirty="0"/>
        </a:p>
      </dgm:t>
    </dgm:pt>
    <dgm:pt modelId="{85E06993-79E2-B047-B8CB-79462D97C767}" type="parTrans" cxnId="{C5E2DE5F-028C-AB47-A04A-CF84C964808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FEBC16EE-B4FA-764F-9E50-781D9E64CAF2}" type="sibTrans" cxnId="{C5E2DE5F-028C-AB47-A04A-CF84C964808D}">
      <dgm:prSet/>
      <dgm:spPr/>
      <dgm:t>
        <a:bodyPr/>
        <a:lstStyle/>
        <a:p>
          <a:endParaRPr lang="en-US"/>
        </a:p>
      </dgm:t>
    </dgm:pt>
    <dgm:pt modelId="{9CD51A5B-6CE9-4341-8D13-A92C19609C1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Entr</a:t>
          </a:r>
          <a:r>
            <a:rPr lang="en-US" dirty="0" smtClean="0"/>
            <a:t>. Lexical features</a:t>
          </a:r>
          <a:endParaRPr lang="en-US" dirty="0"/>
        </a:p>
      </dgm:t>
    </dgm:pt>
    <dgm:pt modelId="{31E49059-76D4-1047-ACCC-9BE8A54815B3}" type="parTrans" cxnId="{FC6AF2FB-853B-174D-9D1A-8FEE945A5AEB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C17DA6CB-3CEE-B246-B6E6-8221D8FA1B90}" type="sibTrans" cxnId="{FC6AF2FB-853B-174D-9D1A-8FEE945A5AEB}">
      <dgm:prSet/>
      <dgm:spPr/>
      <dgm:t>
        <a:bodyPr/>
        <a:lstStyle/>
        <a:p>
          <a:endParaRPr lang="en-US"/>
        </a:p>
      </dgm:t>
    </dgm:pt>
    <dgm:pt modelId="{541FEAAC-BF43-164E-A6F2-EB60FA37F4F7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TM Size</a:t>
          </a:r>
          <a:endParaRPr lang="en-US" dirty="0"/>
        </a:p>
      </dgm:t>
    </dgm:pt>
    <dgm:pt modelId="{8D4949A0-5759-CF4B-B055-A0A7891A53A5}" type="parTrans" cxnId="{B5E4F7CD-D739-214A-8483-D13A772C1CA3}">
      <dgm:prSet/>
      <dgm:spPr>
        <a:solidFill>
          <a:srgbClr val="1469A2"/>
        </a:solidFill>
      </dgm:spPr>
      <dgm:t>
        <a:bodyPr/>
        <a:lstStyle/>
        <a:p>
          <a:endParaRPr lang="en-US"/>
        </a:p>
      </dgm:t>
    </dgm:pt>
    <dgm:pt modelId="{5C16CA16-549D-1046-B198-AE66FE20AF28}" type="sibTrans" cxnId="{B5E4F7CD-D739-214A-8483-D13A772C1CA3}">
      <dgm:prSet/>
      <dgm:spPr/>
      <dgm:t>
        <a:bodyPr/>
        <a:lstStyle/>
        <a:p>
          <a:endParaRPr lang="en-US"/>
        </a:p>
      </dgm:t>
    </dgm:pt>
    <dgm:pt modelId="{02A00C8F-CAAA-1D44-B953-DBD3749DA9D2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err="1" smtClean="0"/>
            <a:t>Hyp</a:t>
          </a:r>
          <a:r>
            <a:rPr lang="en-US" dirty="0" smtClean="0"/>
            <a:t>. Target gaps</a:t>
          </a:r>
          <a:endParaRPr lang="en-US" dirty="0"/>
        </a:p>
      </dgm:t>
    </dgm:pt>
    <dgm:pt modelId="{B261B7A0-D9E6-7040-BA68-30575761208D}" type="parTrans" cxnId="{A876ECE5-4401-D341-9108-B35DE5233659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60AC9F5F-F946-5C4F-AF40-487A3CB67B09}" type="sibTrans" cxnId="{A876ECE5-4401-D341-9108-B35DE5233659}">
      <dgm:prSet/>
      <dgm:spPr/>
      <dgm:t>
        <a:bodyPr/>
        <a:lstStyle/>
        <a:p>
          <a:endParaRPr lang="en-US"/>
        </a:p>
      </dgm:t>
    </dgm:pt>
    <dgm:pt modelId="{0BF318D8-8E33-FD4F-955D-FFE3A05A115A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7A9610"/>
        </a:solidFill>
      </dgm:spPr>
      <dgm:t>
        <a:bodyPr/>
        <a:lstStyle/>
        <a:p>
          <a:r>
            <a:rPr lang="en-US" dirty="0" err="1" smtClean="0"/>
            <a:t>Hyp</a:t>
          </a:r>
          <a:r>
            <a:rPr lang="en-US" dirty="0" smtClean="0"/>
            <a:t>. LM Cost</a:t>
          </a:r>
          <a:endParaRPr lang="en-US" dirty="0"/>
        </a:p>
      </dgm:t>
    </dgm:pt>
    <dgm:pt modelId="{A1116B60-389A-DE41-9502-87F4C2F4C091}" type="parTrans" cxnId="{345323FC-7BDE-E243-B6F8-D161B7C86D52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246E7ABE-A454-5B4B-AD4A-E9AFA6BEBBFD}" type="sibTrans" cxnId="{345323FC-7BDE-E243-B6F8-D161B7C86D52}">
      <dgm:prSet/>
      <dgm:spPr/>
      <dgm:t>
        <a:bodyPr/>
        <a:lstStyle/>
        <a:p>
          <a:endParaRPr lang="en-US"/>
        </a:p>
      </dgm:t>
    </dgm:pt>
    <dgm:pt modelId="{8D484589-18C6-9448-8CC4-36C901B800CC}" type="pres">
      <dgm:prSet presAssocID="{A520F8DD-E63B-C745-9BE5-69E47A9464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9E46DC-0654-5440-BB57-17CC88EE27EE}" type="pres">
      <dgm:prSet presAssocID="{C74C2BA5-07DA-6D4C-9E7D-ECADA0EEFC3B}" presName="centerShape" presStyleLbl="node0" presStyleIdx="0" presStyleCnt="1"/>
      <dgm:spPr/>
      <dgm:t>
        <a:bodyPr/>
        <a:lstStyle/>
        <a:p>
          <a:endParaRPr lang="en-US"/>
        </a:p>
      </dgm:t>
    </dgm:pt>
    <dgm:pt modelId="{3E5EFAC9-1FE7-C94C-A949-FEE031395E43}" type="pres">
      <dgm:prSet presAssocID="{85E06993-79E2-B047-B8CB-79462D97C767}" presName="parTrans" presStyleLbl="bgSibTrans2D1" presStyleIdx="0" presStyleCnt="5" custScaleY="97505"/>
      <dgm:spPr/>
      <dgm:t>
        <a:bodyPr/>
        <a:lstStyle/>
        <a:p>
          <a:endParaRPr lang="en-US"/>
        </a:p>
      </dgm:t>
    </dgm:pt>
    <dgm:pt modelId="{C1837B3B-5015-694B-A8CD-B260C604F31C}" type="pres">
      <dgm:prSet presAssocID="{B67242F7-1CF0-044C-9FD9-678C643A3470}" presName="node" presStyleLbl="node1" presStyleIdx="0" presStyleCnt="5" custRadScaleRad="114993" custRadScaleInc="821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BAE945-3AF2-A345-A23F-82C54F9413AC}" type="pres">
      <dgm:prSet presAssocID="{31E49059-76D4-1047-ACCC-9BE8A54815B3}" presName="parTrans" presStyleLbl="bgSibTrans2D1" presStyleIdx="1" presStyleCnt="5" custScaleY="147519"/>
      <dgm:spPr/>
      <dgm:t>
        <a:bodyPr/>
        <a:lstStyle/>
        <a:p>
          <a:endParaRPr lang="en-US"/>
        </a:p>
      </dgm:t>
    </dgm:pt>
    <dgm:pt modelId="{2F2B52F2-9FBF-5A40-9EA7-D03445542834}" type="pres">
      <dgm:prSet presAssocID="{9CD51A5B-6CE9-4341-8D13-A92C19609C18}" presName="node" presStyleLbl="node1" presStyleIdx="1" presStyleCnt="5" custRadScaleRad="133079" custRadScaleInc="36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B3B5CB-22B3-FD43-8E2F-3FDE485ABEAB}" type="pres">
      <dgm:prSet presAssocID="{8D4949A0-5759-CF4B-B055-A0A7891A53A5}" presName="parTrans" presStyleLbl="bgSibTrans2D1" presStyleIdx="2" presStyleCnt="5" custScaleY="133149"/>
      <dgm:spPr/>
      <dgm:t>
        <a:bodyPr/>
        <a:lstStyle/>
        <a:p>
          <a:endParaRPr lang="en-US"/>
        </a:p>
      </dgm:t>
    </dgm:pt>
    <dgm:pt modelId="{95DA788F-7169-D740-B951-AC845F5A6B36}" type="pres">
      <dgm:prSet presAssocID="{541FEAAC-BF43-164E-A6F2-EB60FA37F4F7}" presName="node" presStyleLbl="node1" presStyleIdx="2" presStyleCnt="5" custRadScaleRad="135230" custRadScaleInc="-14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688C7-EC25-9341-8619-94E1854FABC2}" type="pres">
      <dgm:prSet presAssocID="{B261B7A0-D9E6-7040-BA68-30575761208D}" presName="parTrans" presStyleLbl="bgSibTrans2D1" presStyleIdx="3" presStyleCnt="5" custScaleY="63657"/>
      <dgm:spPr/>
      <dgm:t>
        <a:bodyPr/>
        <a:lstStyle/>
        <a:p>
          <a:endParaRPr lang="en-US"/>
        </a:p>
      </dgm:t>
    </dgm:pt>
    <dgm:pt modelId="{B62FF78A-FE7D-A24A-9ED8-DF82993F57E1}" type="pres">
      <dgm:prSet presAssocID="{02A00C8F-CAAA-1D44-B953-DBD3749DA9D2}" presName="node" presStyleLbl="node1" presStyleIdx="3" presStyleCnt="5" custRadScaleRad="136113" custRadScaleInc="-334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57768B-00AC-0C44-8A0A-7E6B53849A83}" type="pres">
      <dgm:prSet presAssocID="{A1116B60-389A-DE41-9502-87F4C2F4C091}" presName="parTrans" presStyleLbl="bgSibTrans2D1" presStyleIdx="4" presStyleCnt="5" custScaleY="32392"/>
      <dgm:spPr/>
      <dgm:t>
        <a:bodyPr/>
        <a:lstStyle/>
        <a:p>
          <a:endParaRPr lang="en-US"/>
        </a:p>
      </dgm:t>
    </dgm:pt>
    <dgm:pt modelId="{FECD1C87-5EF7-A54E-8854-34C14E2566AD}" type="pres">
      <dgm:prSet presAssocID="{0BF318D8-8E33-FD4F-955D-FFE3A05A115A}" presName="node" presStyleLbl="node1" presStyleIdx="4" presStyleCnt="5" custRadScaleRad="112699" custRadScaleInc="-76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76ECE5-4401-D341-9108-B35DE5233659}" srcId="{C74C2BA5-07DA-6D4C-9E7D-ECADA0EEFC3B}" destId="{02A00C8F-CAAA-1D44-B953-DBD3749DA9D2}" srcOrd="3" destOrd="0" parTransId="{B261B7A0-D9E6-7040-BA68-30575761208D}" sibTransId="{60AC9F5F-F946-5C4F-AF40-487A3CB67B09}"/>
    <dgm:cxn modelId="{9C1C5B23-51D4-B441-8FB8-6841458D542A}" type="presOf" srcId="{A520F8DD-E63B-C745-9BE5-69E47A9464C5}" destId="{8D484589-18C6-9448-8CC4-36C901B800CC}" srcOrd="0" destOrd="0" presId="urn:microsoft.com/office/officeart/2005/8/layout/radial4"/>
    <dgm:cxn modelId="{B51DDEED-533F-0848-97C8-136E657AD5DC}" type="presOf" srcId="{02A00C8F-CAAA-1D44-B953-DBD3749DA9D2}" destId="{B62FF78A-FE7D-A24A-9ED8-DF82993F57E1}" srcOrd="0" destOrd="0" presId="urn:microsoft.com/office/officeart/2005/8/layout/radial4"/>
    <dgm:cxn modelId="{526EF445-BE7D-CC40-A351-A17FD892EDDB}" type="presOf" srcId="{A1116B60-389A-DE41-9502-87F4C2F4C091}" destId="{B757768B-00AC-0C44-8A0A-7E6B53849A83}" srcOrd="0" destOrd="0" presId="urn:microsoft.com/office/officeart/2005/8/layout/radial4"/>
    <dgm:cxn modelId="{C5E2DE5F-028C-AB47-A04A-CF84C964808D}" srcId="{C74C2BA5-07DA-6D4C-9E7D-ECADA0EEFC3B}" destId="{B67242F7-1CF0-044C-9FD9-678C643A3470}" srcOrd="0" destOrd="0" parTransId="{85E06993-79E2-B047-B8CB-79462D97C767}" sibTransId="{FEBC16EE-B4FA-764F-9E50-781D9E64CAF2}"/>
    <dgm:cxn modelId="{345323FC-7BDE-E243-B6F8-D161B7C86D52}" srcId="{C74C2BA5-07DA-6D4C-9E7D-ECADA0EEFC3B}" destId="{0BF318D8-8E33-FD4F-955D-FFE3A05A115A}" srcOrd="4" destOrd="0" parTransId="{A1116B60-389A-DE41-9502-87F4C2F4C091}" sibTransId="{246E7ABE-A454-5B4B-AD4A-E9AFA6BEBBFD}"/>
    <dgm:cxn modelId="{3CBA8667-8BF5-474D-ACDA-E5765E7E8AF0}" type="presOf" srcId="{8D4949A0-5759-CF4B-B055-A0A7891A53A5}" destId="{FAB3B5CB-22B3-FD43-8E2F-3FDE485ABEAB}" srcOrd="0" destOrd="0" presId="urn:microsoft.com/office/officeart/2005/8/layout/radial4"/>
    <dgm:cxn modelId="{701B8321-66F5-C341-A4DA-02BE499134D9}" srcId="{A520F8DD-E63B-C745-9BE5-69E47A9464C5}" destId="{C74C2BA5-07DA-6D4C-9E7D-ECADA0EEFC3B}" srcOrd="0" destOrd="0" parTransId="{5202B8A6-BBDB-7C4E-967D-A226016F7774}" sibTransId="{2F76C3FD-9C94-7146-B35C-2E7ECD211AFF}"/>
    <dgm:cxn modelId="{0C66D52F-0EA5-C140-B737-70146B3368D9}" type="presOf" srcId="{31E49059-76D4-1047-ACCC-9BE8A54815B3}" destId="{39BAE945-3AF2-A345-A23F-82C54F9413AC}" srcOrd="0" destOrd="0" presId="urn:microsoft.com/office/officeart/2005/8/layout/radial4"/>
    <dgm:cxn modelId="{5C307FD7-E44C-7740-A840-76EF253D5397}" type="presOf" srcId="{541FEAAC-BF43-164E-A6F2-EB60FA37F4F7}" destId="{95DA788F-7169-D740-B951-AC845F5A6B36}" srcOrd="0" destOrd="0" presId="urn:microsoft.com/office/officeart/2005/8/layout/radial4"/>
    <dgm:cxn modelId="{FC6AF2FB-853B-174D-9D1A-8FEE945A5AEB}" srcId="{C74C2BA5-07DA-6D4C-9E7D-ECADA0EEFC3B}" destId="{9CD51A5B-6CE9-4341-8D13-A92C19609C18}" srcOrd="1" destOrd="0" parTransId="{31E49059-76D4-1047-ACCC-9BE8A54815B3}" sibTransId="{C17DA6CB-3CEE-B246-B6E6-8221D8FA1B90}"/>
    <dgm:cxn modelId="{25F0EC2F-2A9D-4645-9CCD-C9CF0E3D877E}" type="presOf" srcId="{C74C2BA5-07DA-6D4C-9E7D-ECADA0EEFC3B}" destId="{F69E46DC-0654-5440-BB57-17CC88EE27EE}" srcOrd="0" destOrd="0" presId="urn:microsoft.com/office/officeart/2005/8/layout/radial4"/>
    <dgm:cxn modelId="{B61E45A5-6422-3A44-9438-043A5B6D2FBE}" type="presOf" srcId="{B261B7A0-D9E6-7040-BA68-30575761208D}" destId="{A65688C7-EC25-9341-8619-94E1854FABC2}" srcOrd="0" destOrd="0" presId="urn:microsoft.com/office/officeart/2005/8/layout/radial4"/>
    <dgm:cxn modelId="{9B2EB067-067D-7C41-8653-245DFDB8A996}" type="presOf" srcId="{9CD51A5B-6CE9-4341-8D13-A92C19609C18}" destId="{2F2B52F2-9FBF-5A40-9EA7-D03445542834}" srcOrd="0" destOrd="0" presId="urn:microsoft.com/office/officeart/2005/8/layout/radial4"/>
    <dgm:cxn modelId="{52CD2341-51AC-F340-AF9D-2B1CFD5C471D}" type="presOf" srcId="{85E06993-79E2-B047-B8CB-79462D97C767}" destId="{3E5EFAC9-1FE7-C94C-A949-FEE031395E43}" srcOrd="0" destOrd="0" presId="urn:microsoft.com/office/officeart/2005/8/layout/radial4"/>
    <dgm:cxn modelId="{B5E4F7CD-D739-214A-8483-D13A772C1CA3}" srcId="{C74C2BA5-07DA-6D4C-9E7D-ECADA0EEFC3B}" destId="{541FEAAC-BF43-164E-A6F2-EB60FA37F4F7}" srcOrd="2" destOrd="0" parTransId="{8D4949A0-5759-CF4B-B055-A0A7891A53A5}" sibTransId="{5C16CA16-549D-1046-B198-AE66FE20AF28}"/>
    <dgm:cxn modelId="{0B582CA1-79D2-DE44-B877-B226993C4856}" type="presOf" srcId="{0BF318D8-8E33-FD4F-955D-FFE3A05A115A}" destId="{FECD1C87-5EF7-A54E-8854-34C14E2566AD}" srcOrd="0" destOrd="0" presId="urn:microsoft.com/office/officeart/2005/8/layout/radial4"/>
    <dgm:cxn modelId="{B6B189F4-221D-3046-92D5-3F4C28FAA095}" type="presOf" srcId="{B67242F7-1CF0-044C-9FD9-678C643A3470}" destId="{C1837B3B-5015-694B-A8CD-B260C604F31C}" srcOrd="0" destOrd="0" presId="urn:microsoft.com/office/officeart/2005/8/layout/radial4"/>
    <dgm:cxn modelId="{9655E130-E39F-EB4F-8FE8-50FDEEDC862C}" type="presParOf" srcId="{8D484589-18C6-9448-8CC4-36C901B800CC}" destId="{F69E46DC-0654-5440-BB57-17CC88EE27EE}" srcOrd="0" destOrd="0" presId="urn:microsoft.com/office/officeart/2005/8/layout/radial4"/>
    <dgm:cxn modelId="{6A94E4C8-1B6B-9647-9AB6-EEECA1793F91}" type="presParOf" srcId="{8D484589-18C6-9448-8CC4-36C901B800CC}" destId="{3E5EFAC9-1FE7-C94C-A949-FEE031395E43}" srcOrd="1" destOrd="0" presId="urn:microsoft.com/office/officeart/2005/8/layout/radial4"/>
    <dgm:cxn modelId="{992B2632-1C37-DC4A-8E49-AE451EEB78D8}" type="presParOf" srcId="{8D484589-18C6-9448-8CC4-36C901B800CC}" destId="{C1837B3B-5015-694B-A8CD-B260C604F31C}" srcOrd="2" destOrd="0" presId="urn:microsoft.com/office/officeart/2005/8/layout/radial4"/>
    <dgm:cxn modelId="{DC4EE873-E1DC-9C49-9EBF-028CFDBEFACA}" type="presParOf" srcId="{8D484589-18C6-9448-8CC4-36C901B800CC}" destId="{39BAE945-3AF2-A345-A23F-82C54F9413AC}" srcOrd="3" destOrd="0" presId="urn:microsoft.com/office/officeart/2005/8/layout/radial4"/>
    <dgm:cxn modelId="{C26FEFE7-2CD8-D94B-8261-C65F36A59B61}" type="presParOf" srcId="{8D484589-18C6-9448-8CC4-36C901B800CC}" destId="{2F2B52F2-9FBF-5A40-9EA7-D03445542834}" srcOrd="4" destOrd="0" presId="urn:microsoft.com/office/officeart/2005/8/layout/radial4"/>
    <dgm:cxn modelId="{C7030FE4-CF4B-164F-B450-9FD31A28E349}" type="presParOf" srcId="{8D484589-18C6-9448-8CC4-36C901B800CC}" destId="{FAB3B5CB-22B3-FD43-8E2F-3FDE485ABEAB}" srcOrd="5" destOrd="0" presId="urn:microsoft.com/office/officeart/2005/8/layout/radial4"/>
    <dgm:cxn modelId="{806F2721-149C-8B48-A51B-D3ACEF0492CA}" type="presParOf" srcId="{8D484589-18C6-9448-8CC4-36C901B800CC}" destId="{95DA788F-7169-D740-B951-AC845F5A6B36}" srcOrd="6" destOrd="0" presId="urn:microsoft.com/office/officeart/2005/8/layout/radial4"/>
    <dgm:cxn modelId="{FC33675C-D10B-AC4D-BD0B-D84B648720B8}" type="presParOf" srcId="{8D484589-18C6-9448-8CC4-36C901B800CC}" destId="{A65688C7-EC25-9341-8619-94E1854FABC2}" srcOrd="7" destOrd="0" presId="urn:microsoft.com/office/officeart/2005/8/layout/radial4"/>
    <dgm:cxn modelId="{60EF210A-AA3A-194B-B60D-AAA012E93270}" type="presParOf" srcId="{8D484589-18C6-9448-8CC4-36C901B800CC}" destId="{B62FF78A-FE7D-A24A-9ED8-DF82993F57E1}" srcOrd="8" destOrd="0" presId="urn:microsoft.com/office/officeart/2005/8/layout/radial4"/>
    <dgm:cxn modelId="{1ABAD852-1F94-6F4F-B350-9FC2F9934C7C}" type="presParOf" srcId="{8D484589-18C6-9448-8CC4-36C901B800CC}" destId="{B757768B-00AC-0C44-8A0A-7E6B53849A83}" srcOrd="9" destOrd="0" presId="urn:microsoft.com/office/officeart/2005/8/layout/radial4"/>
    <dgm:cxn modelId="{43F9A765-0DB0-EE4C-B7CB-E3AF9FF87D68}" type="presParOf" srcId="{8D484589-18C6-9448-8CC4-36C901B800CC}" destId="{FECD1C87-5EF7-A54E-8854-34C14E2566AD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D52C06-A22B-4A45-9134-8403A10BF90D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7D28F188-0076-46E3-B9A5-D8563055BE11}">
      <dgm:prSet phldrT="[Text]"/>
      <dgm:spPr/>
      <dgm:t>
        <a:bodyPr/>
        <a:lstStyle/>
        <a:p>
          <a:r>
            <a:rPr lang="es-MX" dirty="0" err="1" smtClean="0">
              <a:solidFill>
                <a:srgbClr val="000000"/>
              </a:solidFill>
            </a:rPr>
            <a:t>Preprocessing</a:t>
          </a:r>
          <a:endParaRPr lang="en-US" dirty="0">
            <a:solidFill>
              <a:srgbClr val="000000"/>
            </a:solidFill>
          </a:endParaRPr>
        </a:p>
      </dgm:t>
    </dgm:pt>
    <dgm:pt modelId="{7BF89448-72C0-4E1F-B9C7-81A127823D7D}" type="parTrans" cxnId="{7A042D96-FA44-48CD-A0DE-7A174794B8D3}">
      <dgm:prSet/>
      <dgm:spPr/>
      <dgm:t>
        <a:bodyPr/>
        <a:lstStyle/>
        <a:p>
          <a:endParaRPr lang="en-US"/>
        </a:p>
      </dgm:t>
    </dgm:pt>
    <dgm:pt modelId="{26BA4087-FBD5-4DED-8C26-92F894BAFD03}" type="sibTrans" cxnId="{7A042D96-FA44-48CD-A0DE-7A174794B8D3}">
      <dgm:prSet/>
      <dgm:spPr/>
      <dgm:t>
        <a:bodyPr/>
        <a:lstStyle/>
        <a:p>
          <a:endParaRPr lang="en-US"/>
        </a:p>
      </dgm:t>
    </dgm:pt>
    <dgm:pt modelId="{A0568419-BE23-4D36-876E-991E7690D523}">
      <dgm:prSet phldrT="[Text]"/>
      <dgm:spPr/>
      <dgm:t>
        <a:bodyPr/>
        <a:lstStyle/>
        <a:p>
          <a:r>
            <a:rPr lang="es-MX" dirty="0" smtClean="0">
              <a:solidFill>
                <a:srgbClr val="000000"/>
              </a:solidFill>
            </a:rPr>
            <a:t>Word </a:t>
          </a:r>
          <a:r>
            <a:rPr lang="es-MX" dirty="0" err="1" smtClean="0">
              <a:solidFill>
                <a:srgbClr val="000000"/>
              </a:solidFill>
            </a:rPr>
            <a:t>Alignments</a:t>
          </a:r>
          <a:endParaRPr lang="en-US" dirty="0">
            <a:solidFill>
              <a:srgbClr val="000000"/>
            </a:solidFill>
          </a:endParaRPr>
        </a:p>
      </dgm:t>
    </dgm:pt>
    <dgm:pt modelId="{F2841082-FCD4-4A7F-A19B-63D13C35905A}" type="parTrans" cxnId="{CEF3E0D6-F23A-4891-A4F5-ACDA17507F53}">
      <dgm:prSet/>
      <dgm:spPr/>
      <dgm:t>
        <a:bodyPr/>
        <a:lstStyle/>
        <a:p>
          <a:endParaRPr lang="en-US"/>
        </a:p>
      </dgm:t>
    </dgm:pt>
    <dgm:pt modelId="{95425654-07FB-4A7E-8CC2-5067D79484AB}" type="sibTrans" cxnId="{CEF3E0D6-F23A-4891-A4F5-ACDA17507F53}">
      <dgm:prSet/>
      <dgm:spPr/>
      <dgm:t>
        <a:bodyPr/>
        <a:lstStyle/>
        <a:p>
          <a:endParaRPr lang="en-US"/>
        </a:p>
      </dgm:t>
    </dgm:pt>
    <dgm:pt modelId="{388E7BD4-3B75-43CA-94CA-A346C85BCC6A}">
      <dgm:prSet phldrT="[Text]"/>
      <dgm:spPr/>
      <dgm:t>
        <a:bodyPr/>
        <a:lstStyle/>
        <a:p>
          <a:r>
            <a:rPr lang="es-MX" dirty="0" err="1" smtClean="0">
              <a:solidFill>
                <a:srgbClr val="000000"/>
              </a:solidFill>
            </a:rPr>
            <a:t>Phrase</a:t>
          </a:r>
          <a:r>
            <a:rPr lang="es-MX" dirty="0" smtClean="0">
              <a:solidFill>
                <a:srgbClr val="000000"/>
              </a:solidFill>
            </a:rPr>
            <a:t> </a:t>
          </a:r>
          <a:r>
            <a:rPr lang="es-MX" dirty="0" err="1" smtClean="0">
              <a:solidFill>
                <a:srgbClr val="000000"/>
              </a:solidFill>
            </a:rPr>
            <a:t>Extraction</a:t>
          </a:r>
          <a:endParaRPr lang="en-US" dirty="0">
            <a:solidFill>
              <a:srgbClr val="000000"/>
            </a:solidFill>
          </a:endParaRPr>
        </a:p>
      </dgm:t>
    </dgm:pt>
    <dgm:pt modelId="{4A4549E0-CB5A-4E8B-896F-1F437B968B93}" type="parTrans" cxnId="{34E56B0E-F7AF-45AB-B98C-0AB5677C07D1}">
      <dgm:prSet/>
      <dgm:spPr/>
      <dgm:t>
        <a:bodyPr/>
        <a:lstStyle/>
        <a:p>
          <a:endParaRPr lang="en-US"/>
        </a:p>
      </dgm:t>
    </dgm:pt>
    <dgm:pt modelId="{2DB60AE5-A2D4-452F-A303-EB8D2464708D}" type="sibTrans" cxnId="{34E56B0E-F7AF-45AB-B98C-0AB5677C07D1}">
      <dgm:prSet/>
      <dgm:spPr/>
      <dgm:t>
        <a:bodyPr/>
        <a:lstStyle/>
        <a:p>
          <a:endParaRPr lang="en-US"/>
        </a:p>
      </dgm:t>
    </dgm:pt>
    <dgm:pt modelId="{705FEE6D-BD69-40D8-B963-6300335FEBCA}">
      <dgm:prSet phldrT="[Text]"/>
      <dgm:spPr/>
      <dgm:t>
        <a:bodyPr/>
        <a:lstStyle/>
        <a:p>
          <a:r>
            <a:rPr lang="es-MX" dirty="0" err="1" smtClean="0">
              <a:solidFill>
                <a:srgbClr val="000000"/>
              </a:solidFill>
            </a:rPr>
            <a:t>Translation</a:t>
          </a:r>
          <a:r>
            <a:rPr lang="es-MX" dirty="0" smtClean="0">
              <a:solidFill>
                <a:srgbClr val="000000"/>
              </a:solidFill>
            </a:rPr>
            <a:t> </a:t>
          </a:r>
          <a:r>
            <a:rPr lang="es-MX" dirty="0" err="1" smtClean="0">
              <a:solidFill>
                <a:srgbClr val="000000"/>
              </a:solidFill>
            </a:rPr>
            <a:t>Model</a:t>
          </a:r>
          <a:endParaRPr lang="en-US" dirty="0">
            <a:solidFill>
              <a:srgbClr val="000000"/>
            </a:solidFill>
          </a:endParaRPr>
        </a:p>
      </dgm:t>
    </dgm:pt>
    <dgm:pt modelId="{FD074037-E09A-4DE0-BA87-376F61BC83F1}" type="parTrans" cxnId="{C0E15445-7A37-4A29-B971-F034C2AADEDD}">
      <dgm:prSet/>
      <dgm:spPr/>
      <dgm:t>
        <a:bodyPr/>
        <a:lstStyle/>
        <a:p>
          <a:endParaRPr lang="en-US"/>
        </a:p>
      </dgm:t>
    </dgm:pt>
    <dgm:pt modelId="{13C6CE99-2C37-4DFE-AA19-053B1E5C167B}" type="sibTrans" cxnId="{C0E15445-7A37-4A29-B971-F034C2AADEDD}">
      <dgm:prSet/>
      <dgm:spPr/>
      <dgm:t>
        <a:bodyPr/>
        <a:lstStyle/>
        <a:p>
          <a:endParaRPr lang="en-US"/>
        </a:p>
      </dgm:t>
    </dgm:pt>
    <dgm:pt modelId="{7F5580F6-0F8C-408A-B776-9F02EC0A9F97}" type="pres">
      <dgm:prSet presAssocID="{A0D52C06-A22B-4A45-9134-8403A10BF90D}" presName="CompostProcess" presStyleCnt="0">
        <dgm:presLayoutVars>
          <dgm:dir/>
          <dgm:resizeHandles val="exact"/>
        </dgm:presLayoutVars>
      </dgm:prSet>
      <dgm:spPr/>
    </dgm:pt>
    <dgm:pt modelId="{59722071-CFD3-4A84-AC01-6916DC27D0BF}" type="pres">
      <dgm:prSet presAssocID="{A0D52C06-A22B-4A45-9134-8403A10BF90D}" presName="arrow" presStyleLbl="bgShp" presStyleIdx="0" presStyleCnt="1"/>
      <dgm:spPr>
        <a:solidFill>
          <a:schemeClr val="bg1">
            <a:lumMod val="50000"/>
          </a:schemeClr>
        </a:solidFill>
      </dgm:spPr>
    </dgm:pt>
    <dgm:pt modelId="{C1847E5E-7BD7-4549-BFC7-257B5E36490C}" type="pres">
      <dgm:prSet presAssocID="{A0D52C06-A22B-4A45-9134-8403A10BF90D}" presName="linearProcess" presStyleCnt="0"/>
      <dgm:spPr/>
    </dgm:pt>
    <dgm:pt modelId="{DCCAE508-0347-495C-9136-51F6094D7950}" type="pres">
      <dgm:prSet presAssocID="{7D28F188-0076-46E3-B9A5-D8563055BE1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8A5B9-16E5-4B54-BE10-A2DB21ABDBCD}" type="pres">
      <dgm:prSet presAssocID="{26BA4087-FBD5-4DED-8C26-92F894BAFD03}" presName="sibTrans" presStyleCnt="0"/>
      <dgm:spPr/>
    </dgm:pt>
    <dgm:pt modelId="{57AD91B4-CB90-4BF1-B369-A7CC78BF01D8}" type="pres">
      <dgm:prSet presAssocID="{A0568419-BE23-4D36-876E-991E7690D52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D694A-95CF-48B7-854C-81F85DFF001D}" type="pres">
      <dgm:prSet presAssocID="{95425654-07FB-4A7E-8CC2-5067D79484AB}" presName="sibTrans" presStyleCnt="0"/>
      <dgm:spPr/>
    </dgm:pt>
    <dgm:pt modelId="{4208E1BD-991C-473E-AEF9-CC96807FABA6}" type="pres">
      <dgm:prSet presAssocID="{388E7BD4-3B75-43CA-94CA-A346C85BCC6A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66B7C-30AD-4C1F-9052-7C1ED9CCB8D2}" type="pres">
      <dgm:prSet presAssocID="{2DB60AE5-A2D4-452F-A303-EB8D2464708D}" presName="sibTrans" presStyleCnt="0"/>
      <dgm:spPr/>
    </dgm:pt>
    <dgm:pt modelId="{E20D59AE-6C97-4233-85AA-12B0D28A7D2E}" type="pres">
      <dgm:prSet presAssocID="{705FEE6D-BD69-40D8-B963-6300335FEBCA}" presName="textNode" presStyleLbl="node1" presStyleIdx="3" presStyleCnt="4" custLinFactNeighborX="-6403" custLinFactNeighborY="-3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042D96-FA44-48CD-A0DE-7A174794B8D3}" srcId="{A0D52C06-A22B-4A45-9134-8403A10BF90D}" destId="{7D28F188-0076-46E3-B9A5-D8563055BE11}" srcOrd="0" destOrd="0" parTransId="{7BF89448-72C0-4E1F-B9C7-81A127823D7D}" sibTransId="{26BA4087-FBD5-4DED-8C26-92F894BAFD03}"/>
    <dgm:cxn modelId="{A854E58C-2DB8-854E-BF3E-F7CC492919FC}" type="presOf" srcId="{705FEE6D-BD69-40D8-B963-6300335FEBCA}" destId="{E20D59AE-6C97-4233-85AA-12B0D28A7D2E}" srcOrd="0" destOrd="0" presId="urn:microsoft.com/office/officeart/2005/8/layout/hProcess9"/>
    <dgm:cxn modelId="{21692B1D-598F-5641-A769-FCC041BF3D38}" type="presOf" srcId="{A0D52C06-A22B-4A45-9134-8403A10BF90D}" destId="{7F5580F6-0F8C-408A-B776-9F02EC0A9F97}" srcOrd="0" destOrd="0" presId="urn:microsoft.com/office/officeart/2005/8/layout/hProcess9"/>
    <dgm:cxn modelId="{BD099EE9-7672-5B4B-9A08-9C50996C10DC}" type="presOf" srcId="{7D28F188-0076-46E3-B9A5-D8563055BE11}" destId="{DCCAE508-0347-495C-9136-51F6094D7950}" srcOrd="0" destOrd="0" presId="urn:microsoft.com/office/officeart/2005/8/layout/hProcess9"/>
    <dgm:cxn modelId="{7F7127A0-6BF2-F14A-BD1E-93F8C47331BD}" type="presOf" srcId="{388E7BD4-3B75-43CA-94CA-A346C85BCC6A}" destId="{4208E1BD-991C-473E-AEF9-CC96807FABA6}" srcOrd="0" destOrd="0" presId="urn:microsoft.com/office/officeart/2005/8/layout/hProcess9"/>
    <dgm:cxn modelId="{CEF3E0D6-F23A-4891-A4F5-ACDA17507F53}" srcId="{A0D52C06-A22B-4A45-9134-8403A10BF90D}" destId="{A0568419-BE23-4D36-876E-991E7690D523}" srcOrd="1" destOrd="0" parTransId="{F2841082-FCD4-4A7F-A19B-63D13C35905A}" sibTransId="{95425654-07FB-4A7E-8CC2-5067D79484AB}"/>
    <dgm:cxn modelId="{C0E15445-7A37-4A29-B971-F034C2AADEDD}" srcId="{A0D52C06-A22B-4A45-9134-8403A10BF90D}" destId="{705FEE6D-BD69-40D8-B963-6300335FEBCA}" srcOrd="3" destOrd="0" parTransId="{FD074037-E09A-4DE0-BA87-376F61BC83F1}" sibTransId="{13C6CE99-2C37-4DFE-AA19-053B1E5C167B}"/>
    <dgm:cxn modelId="{63198BC0-6FF8-9647-A28D-383A34C42D0F}" type="presOf" srcId="{A0568419-BE23-4D36-876E-991E7690D523}" destId="{57AD91B4-CB90-4BF1-B369-A7CC78BF01D8}" srcOrd="0" destOrd="0" presId="urn:microsoft.com/office/officeart/2005/8/layout/hProcess9"/>
    <dgm:cxn modelId="{34E56B0E-F7AF-45AB-B98C-0AB5677C07D1}" srcId="{A0D52C06-A22B-4A45-9134-8403A10BF90D}" destId="{388E7BD4-3B75-43CA-94CA-A346C85BCC6A}" srcOrd="2" destOrd="0" parTransId="{4A4549E0-CB5A-4E8B-896F-1F437B968B93}" sibTransId="{2DB60AE5-A2D4-452F-A303-EB8D2464708D}"/>
    <dgm:cxn modelId="{03170603-63C4-A14E-BC60-7A0C4F77CB70}" type="presParOf" srcId="{7F5580F6-0F8C-408A-B776-9F02EC0A9F97}" destId="{59722071-CFD3-4A84-AC01-6916DC27D0BF}" srcOrd="0" destOrd="0" presId="urn:microsoft.com/office/officeart/2005/8/layout/hProcess9"/>
    <dgm:cxn modelId="{B2D5A1E1-CC00-A747-B97D-26CAB183FD88}" type="presParOf" srcId="{7F5580F6-0F8C-408A-B776-9F02EC0A9F97}" destId="{C1847E5E-7BD7-4549-BFC7-257B5E36490C}" srcOrd="1" destOrd="0" presId="urn:microsoft.com/office/officeart/2005/8/layout/hProcess9"/>
    <dgm:cxn modelId="{15160018-ED53-6045-8B25-7E6514453BBC}" type="presParOf" srcId="{C1847E5E-7BD7-4549-BFC7-257B5E36490C}" destId="{DCCAE508-0347-495C-9136-51F6094D7950}" srcOrd="0" destOrd="0" presId="urn:microsoft.com/office/officeart/2005/8/layout/hProcess9"/>
    <dgm:cxn modelId="{9CC3D6BA-E84F-FA4A-A212-52A194265349}" type="presParOf" srcId="{C1847E5E-7BD7-4549-BFC7-257B5E36490C}" destId="{76F8A5B9-16E5-4B54-BE10-A2DB21ABDBCD}" srcOrd="1" destOrd="0" presId="urn:microsoft.com/office/officeart/2005/8/layout/hProcess9"/>
    <dgm:cxn modelId="{86BC0CD8-04DE-144A-85BE-3A342FAEC33B}" type="presParOf" srcId="{C1847E5E-7BD7-4549-BFC7-257B5E36490C}" destId="{57AD91B4-CB90-4BF1-B369-A7CC78BF01D8}" srcOrd="2" destOrd="0" presId="urn:microsoft.com/office/officeart/2005/8/layout/hProcess9"/>
    <dgm:cxn modelId="{06131F72-B88B-C344-A947-4F558E00E16B}" type="presParOf" srcId="{C1847E5E-7BD7-4549-BFC7-257B5E36490C}" destId="{C1CD694A-95CF-48B7-854C-81F85DFF001D}" srcOrd="3" destOrd="0" presId="urn:microsoft.com/office/officeart/2005/8/layout/hProcess9"/>
    <dgm:cxn modelId="{B163CC8B-0C55-9748-AEB4-A78366BA658B}" type="presParOf" srcId="{C1847E5E-7BD7-4549-BFC7-257B5E36490C}" destId="{4208E1BD-991C-473E-AEF9-CC96807FABA6}" srcOrd="4" destOrd="0" presId="urn:microsoft.com/office/officeart/2005/8/layout/hProcess9"/>
    <dgm:cxn modelId="{99AAC02A-210C-094D-832C-CDC5349CD074}" type="presParOf" srcId="{C1847E5E-7BD7-4549-BFC7-257B5E36490C}" destId="{61266B7C-30AD-4C1F-9052-7C1ED9CCB8D2}" srcOrd="5" destOrd="0" presId="urn:microsoft.com/office/officeart/2005/8/layout/hProcess9"/>
    <dgm:cxn modelId="{3D47F82A-B35B-8B4F-88A4-4DDE0E551211}" type="presParOf" srcId="{C1847E5E-7BD7-4549-BFC7-257B5E36490C}" destId="{E20D59AE-6C97-4233-85AA-12B0D28A7D2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B80B20-89AB-4227-B3E1-6870C34929DC}" type="doc">
      <dgm:prSet loTypeId="urn:microsoft.com/office/officeart/2005/8/layout/funnel1" loCatId="process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1E95455-FA21-4799-B50C-B5E673870EEF}">
      <dgm:prSet phldrT="[Text]"/>
      <dgm:spPr/>
      <dgm:t>
        <a:bodyPr/>
        <a:lstStyle/>
        <a:p>
          <a:r>
            <a:rPr lang="es-MX" dirty="0" smtClean="0"/>
            <a:t>Language</a:t>
          </a:r>
          <a:br>
            <a:rPr lang="es-MX" dirty="0" smtClean="0"/>
          </a:br>
          <a:r>
            <a:rPr lang="es-MX" dirty="0" smtClean="0"/>
            <a:t>Model</a:t>
          </a:r>
          <a:endParaRPr lang="en-US" dirty="0"/>
        </a:p>
      </dgm:t>
    </dgm:pt>
    <dgm:pt modelId="{5BEBC962-5B71-4236-A3CC-BFE1F9F2E17A}" type="parTrans" cxnId="{867EF427-2F50-4A87-B760-C45DB89E6628}">
      <dgm:prSet/>
      <dgm:spPr/>
      <dgm:t>
        <a:bodyPr/>
        <a:lstStyle/>
        <a:p>
          <a:endParaRPr lang="en-US"/>
        </a:p>
      </dgm:t>
    </dgm:pt>
    <dgm:pt modelId="{B0562EFF-1A40-42E2-8E85-CD89D06385EF}" type="sibTrans" cxnId="{867EF427-2F50-4A87-B760-C45DB89E6628}">
      <dgm:prSet/>
      <dgm:spPr/>
      <dgm:t>
        <a:bodyPr/>
        <a:lstStyle/>
        <a:p>
          <a:endParaRPr lang="en-US"/>
        </a:p>
      </dgm:t>
    </dgm:pt>
    <dgm:pt modelId="{AB8E6731-3F43-4556-865F-F8682D909DD9}">
      <dgm:prSet phldrT="[Text]"/>
      <dgm:spPr/>
      <dgm:t>
        <a:bodyPr/>
        <a:lstStyle/>
        <a:p>
          <a:r>
            <a:rPr lang="es-MX" dirty="0" err="1" smtClean="0"/>
            <a:t>Translation</a:t>
          </a:r>
          <a:r>
            <a:rPr lang="es-MX" dirty="0" smtClean="0"/>
            <a:t/>
          </a:r>
          <a:br>
            <a:rPr lang="es-MX" dirty="0" smtClean="0"/>
          </a:br>
          <a:r>
            <a:rPr lang="es-MX" dirty="0" err="1" smtClean="0"/>
            <a:t>Model</a:t>
          </a:r>
          <a:endParaRPr lang="en-US" dirty="0"/>
        </a:p>
      </dgm:t>
    </dgm:pt>
    <dgm:pt modelId="{74A11629-06BA-432D-8D9E-94D783103254}" type="parTrans" cxnId="{1DDD427E-1EE8-40F0-B550-83C179FE3A13}">
      <dgm:prSet/>
      <dgm:spPr/>
      <dgm:t>
        <a:bodyPr/>
        <a:lstStyle/>
        <a:p>
          <a:endParaRPr lang="en-US"/>
        </a:p>
      </dgm:t>
    </dgm:pt>
    <dgm:pt modelId="{F4FE1E45-A04F-490F-8A92-96C557D9494E}" type="sibTrans" cxnId="{1DDD427E-1EE8-40F0-B550-83C179FE3A13}">
      <dgm:prSet/>
      <dgm:spPr/>
      <dgm:t>
        <a:bodyPr/>
        <a:lstStyle/>
        <a:p>
          <a:endParaRPr lang="en-US"/>
        </a:p>
      </dgm:t>
    </dgm:pt>
    <dgm:pt modelId="{ADBB02A3-6F71-4C9C-8A4B-2749E5FD719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dirty="0" err="1" smtClean="0"/>
            <a:t>Decoder</a:t>
          </a:r>
          <a:endParaRPr lang="en-US" dirty="0"/>
        </a:p>
      </dgm:t>
    </dgm:pt>
    <dgm:pt modelId="{94F890E7-4443-4D3B-B0F4-6FB2F1F87C10}" type="parTrans" cxnId="{CF22DCF3-E01E-471B-8783-8ABC9D878FCB}">
      <dgm:prSet/>
      <dgm:spPr/>
      <dgm:t>
        <a:bodyPr/>
        <a:lstStyle/>
        <a:p>
          <a:endParaRPr lang="en-US"/>
        </a:p>
      </dgm:t>
    </dgm:pt>
    <dgm:pt modelId="{72E9BC5D-CAE9-4A66-9B7A-78D456FCE84C}" type="sibTrans" cxnId="{CF22DCF3-E01E-471B-8783-8ABC9D878FCB}">
      <dgm:prSet/>
      <dgm:spPr/>
      <dgm:t>
        <a:bodyPr/>
        <a:lstStyle/>
        <a:p>
          <a:endParaRPr lang="en-US"/>
        </a:p>
      </dgm:t>
    </dgm:pt>
    <dgm:pt modelId="{C2AE364E-8AFD-40AF-A5BD-8679CCAE39D6}">
      <dgm:prSet phldrT="[Text]"/>
      <dgm:spPr/>
      <dgm:t>
        <a:bodyPr/>
        <a:lstStyle/>
        <a:p>
          <a:r>
            <a:rPr lang="es-MX" dirty="0" err="1" smtClean="0"/>
            <a:t>Translation</a:t>
          </a:r>
          <a:endParaRPr lang="en-US" dirty="0"/>
        </a:p>
      </dgm:t>
    </dgm:pt>
    <dgm:pt modelId="{79A974DF-F382-49DF-B2A0-B3426205DF36}" type="parTrans" cxnId="{53AE3261-A9E6-48AA-ADA5-1C10E18175E1}">
      <dgm:prSet/>
      <dgm:spPr/>
      <dgm:t>
        <a:bodyPr/>
        <a:lstStyle/>
        <a:p>
          <a:endParaRPr lang="en-US"/>
        </a:p>
      </dgm:t>
    </dgm:pt>
    <dgm:pt modelId="{E4350B21-2D87-4CC6-801A-2185C411A431}" type="sibTrans" cxnId="{53AE3261-A9E6-48AA-ADA5-1C10E18175E1}">
      <dgm:prSet/>
      <dgm:spPr/>
      <dgm:t>
        <a:bodyPr/>
        <a:lstStyle/>
        <a:p>
          <a:endParaRPr lang="en-US"/>
        </a:p>
      </dgm:t>
    </dgm:pt>
    <dgm:pt modelId="{068A5FBE-D0E4-4730-845C-FC278E18C4A0}" type="pres">
      <dgm:prSet presAssocID="{3AB80B20-89AB-4227-B3E1-6870C34929D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B1EE02-1FB5-4B35-9766-2928BBC863EF}" type="pres">
      <dgm:prSet presAssocID="{3AB80B20-89AB-4227-B3E1-6870C34929DC}" presName="ellipse" presStyleLbl="trBgShp" presStyleIdx="0" presStyleCnt="1"/>
      <dgm:spPr/>
      <dgm:t>
        <a:bodyPr/>
        <a:lstStyle/>
        <a:p>
          <a:endParaRPr lang="en-US"/>
        </a:p>
      </dgm:t>
    </dgm:pt>
    <dgm:pt modelId="{2D2223B8-AB73-40F7-AFB1-841125C0B848}" type="pres">
      <dgm:prSet presAssocID="{3AB80B20-89AB-4227-B3E1-6870C34929DC}" presName="arrow1" presStyleLbl="fgShp" presStyleIdx="0" presStyleCnt="1"/>
      <dgm:spPr/>
      <dgm:t>
        <a:bodyPr/>
        <a:lstStyle/>
        <a:p>
          <a:endParaRPr lang="en-US"/>
        </a:p>
      </dgm:t>
    </dgm:pt>
    <dgm:pt modelId="{78D024A4-A466-408C-8AD4-8B4EE255A5D9}" type="pres">
      <dgm:prSet presAssocID="{3AB80B20-89AB-4227-B3E1-6870C34929D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541189-96D6-4A79-99D9-D8AC82B1D743}" type="pres">
      <dgm:prSet presAssocID="{AB8E6731-3F43-4556-865F-F8682D909DD9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21ECD4-88CD-48C1-AD77-6FB6DF5E9D71}" type="pres">
      <dgm:prSet presAssocID="{ADBB02A3-6F71-4C9C-8A4B-2749E5FD7194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0555C-0047-4D0B-A032-47BB18CC21B7}" type="pres">
      <dgm:prSet presAssocID="{C2AE364E-8AFD-40AF-A5BD-8679CCAE39D6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067FA1-E1AD-4FD2-9B1E-9E0EB0BE1636}" type="pres">
      <dgm:prSet presAssocID="{3AB80B20-89AB-4227-B3E1-6870C34929DC}" presName="funnel" presStyleLbl="trAlignAcc1" presStyleIdx="0" presStyleCnt="1" custLinFactNeighborX="4621" custLinFactNeighborY="1078"/>
      <dgm:spPr/>
      <dgm:t>
        <a:bodyPr/>
        <a:lstStyle/>
        <a:p>
          <a:endParaRPr lang="en-US"/>
        </a:p>
      </dgm:t>
    </dgm:pt>
  </dgm:ptLst>
  <dgm:cxnLst>
    <dgm:cxn modelId="{ED9B26F7-7043-44E2-8BE8-A27502389E12}" type="presOf" srcId="{C2AE364E-8AFD-40AF-A5BD-8679CCAE39D6}" destId="{78D024A4-A466-408C-8AD4-8B4EE255A5D9}" srcOrd="0" destOrd="0" presId="urn:microsoft.com/office/officeart/2005/8/layout/funnel1"/>
    <dgm:cxn modelId="{4E9F0F92-1B11-451F-AF48-843011F21EFE}" type="presOf" srcId="{31E95455-FA21-4799-B50C-B5E673870EEF}" destId="{4FB0555C-0047-4D0B-A032-47BB18CC21B7}" srcOrd="0" destOrd="0" presId="urn:microsoft.com/office/officeart/2005/8/layout/funnel1"/>
    <dgm:cxn modelId="{867EF427-2F50-4A87-B760-C45DB89E6628}" srcId="{3AB80B20-89AB-4227-B3E1-6870C34929DC}" destId="{31E95455-FA21-4799-B50C-B5E673870EEF}" srcOrd="0" destOrd="0" parTransId="{5BEBC962-5B71-4236-A3CC-BFE1F9F2E17A}" sibTransId="{B0562EFF-1A40-42E2-8E85-CD89D06385EF}"/>
    <dgm:cxn modelId="{C79D1083-9EA8-4118-AA9C-D711325F4F9F}" type="presOf" srcId="{AB8E6731-3F43-4556-865F-F8682D909DD9}" destId="{D621ECD4-88CD-48C1-AD77-6FB6DF5E9D71}" srcOrd="0" destOrd="0" presId="urn:microsoft.com/office/officeart/2005/8/layout/funnel1"/>
    <dgm:cxn modelId="{9D080D9D-6628-400A-83A1-2603FB04F233}" type="presOf" srcId="{3AB80B20-89AB-4227-B3E1-6870C34929DC}" destId="{068A5FBE-D0E4-4730-845C-FC278E18C4A0}" srcOrd="0" destOrd="0" presId="urn:microsoft.com/office/officeart/2005/8/layout/funnel1"/>
    <dgm:cxn modelId="{E54BF763-577D-4022-B77D-2981EE9C8817}" type="presOf" srcId="{ADBB02A3-6F71-4C9C-8A4B-2749E5FD7194}" destId="{F2541189-96D6-4A79-99D9-D8AC82B1D743}" srcOrd="0" destOrd="0" presId="urn:microsoft.com/office/officeart/2005/8/layout/funnel1"/>
    <dgm:cxn modelId="{1DDD427E-1EE8-40F0-B550-83C179FE3A13}" srcId="{3AB80B20-89AB-4227-B3E1-6870C34929DC}" destId="{AB8E6731-3F43-4556-865F-F8682D909DD9}" srcOrd="1" destOrd="0" parTransId="{74A11629-06BA-432D-8D9E-94D783103254}" sibTransId="{F4FE1E45-A04F-490F-8A92-96C557D9494E}"/>
    <dgm:cxn modelId="{CF22DCF3-E01E-471B-8783-8ABC9D878FCB}" srcId="{3AB80B20-89AB-4227-B3E1-6870C34929DC}" destId="{ADBB02A3-6F71-4C9C-8A4B-2749E5FD7194}" srcOrd="2" destOrd="0" parTransId="{94F890E7-4443-4D3B-B0F4-6FB2F1F87C10}" sibTransId="{72E9BC5D-CAE9-4A66-9B7A-78D456FCE84C}"/>
    <dgm:cxn modelId="{53AE3261-A9E6-48AA-ADA5-1C10E18175E1}" srcId="{3AB80B20-89AB-4227-B3E1-6870C34929DC}" destId="{C2AE364E-8AFD-40AF-A5BD-8679CCAE39D6}" srcOrd="3" destOrd="0" parTransId="{79A974DF-F382-49DF-B2A0-B3426205DF36}" sibTransId="{E4350B21-2D87-4CC6-801A-2185C411A431}"/>
    <dgm:cxn modelId="{E512FB24-5BF6-4C91-A7EC-385E981F0FB2}" type="presParOf" srcId="{068A5FBE-D0E4-4730-845C-FC278E18C4A0}" destId="{1EB1EE02-1FB5-4B35-9766-2928BBC863EF}" srcOrd="0" destOrd="0" presId="urn:microsoft.com/office/officeart/2005/8/layout/funnel1"/>
    <dgm:cxn modelId="{56D628DE-138D-4383-8D9A-A89246C13A3D}" type="presParOf" srcId="{068A5FBE-D0E4-4730-845C-FC278E18C4A0}" destId="{2D2223B8-AB73-40F7-AFB1-841125C0B848}" srcOrd="1" destOrd="0" presId="urn:microsoft.com/office/officeart/2005/8/layout/funnel1"/>
    <dgm:cxn modelId="{85CD4C9D-B2AE-4566-8752-23C489BDEFCF}" type="presParOf" srcId="{068A5FBE-D0E4-4730-845C-FC278E18C4A0}" destId="{78D024A4-A466-408C-8AD4-8B4EE255A5D9}" srcOrd="2" destOrd="0" presId="urn:microsoft.com/office/officeart/2005/8/layout/funnel1"/>
    <dgm:cxn modelId="{4707DAD6-8E4A-49B3-99EA-60F5172D3CF8}" type="presParOf" srcId="{068A5FBE-D0E4-4730-845C-FC278E18C4A0}" destId="{F2541189-96D6-4A79-99D9-D8AC82B1D743}" srcOrd="3" destOrd="0" presId="urn:microsoft.com/office/officeart/2005/8/layout/funnel1"/>
    <dgm:cxn modelId="{402F2863-33CC-4870-A8B5-1E0CFC14CF6C}" type="presParOf" srcId="{068A5FBE-D0E4-4730-845C-FC278E18C4A0}" destId="{D621ECD4-88CD-48C1-AD77-6FB6DF5E9D71}" srcOrd="4" destOrd="0" presId="urn:microsoft.com/office/officeart/2005/8/layout/funnel1"/>
    <dgm:cxn modelId="{A549F756-5A3D-45EC-AD08-E0F0A5683F76}" type="presParOf" srcId="{068A5FBE-D0E4-4730-845C-FC278E18C4A0}" destId="{4FB0555C-0047-4D0B-A032-47BB18CC21B7}" srcOrd="5" destOrd="0" presId="urn:microsoft.com/office/officeart/2005/8/layout/funnel1"/>
    <dgm:cxn modelId="{F5BCD059-C8E4-4C31-B22C-873F90502EAF}" type="presParOf" srcId="{068A5FBE-D0E4-4730-845C-FC278E18C4A0}" destId="{31067FA1-E1AD-4FD2-9B1E-9E0EB0BE163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D52C06-A22B-4A45-9134-8403A10BF90D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7D28F188-0076-46E3-B9A5-D8563055BE11}">
      <dgm:prSet phldrT="[Text]"/>
      <dgm:spPr/>
      <dgm:t>
        <a:bodyPr/>
        <a:lstStyle/>
        <a:p>
          <a:r>
            <a:rPr lang="es-MX" dirty="0" err="1" smtClean="0"/>
            <a:t>Preprocessing</a:t>
          </a:r>
          <a:endParaRPr lang="en-US" dirty="0"/>
        </a:p>
      </dgm:t>
    </dgm:pt>
    <dgm:pt modelId="{7BF89448-72C0-4E1F-B9C7-81A127823D7D}" type="parTrans" cxnId="{7A042D96-FA44-48CD-A0DE-7A174794B8D3}">
      <dgm:prSet/>
      <dgm:spPr/>
      <dgm:t>
        <a:bodyPr/>
        <a:lstStyle/>
        <a:p>
          <a:endParaRPr lang="en-US"/>
        </a:p>
      </dgm:t>
    </dgm:pt>
    <dgm:pt modelId="{26BA4087-FBD5-4DED-8C26-92F894BAFD03}" type="sibTrans" cxnId="{7A042D96-FA44-48CD-A0DE-7A174794B8D3}">
      <dgm:prSet/>
      <dgm:spPr/>
      <dgm:t>
        <a:bodyPr/>
        <a:lstStyle/>
        <a:p>
          <a:endParaRPr lang="en-US"/>
        </a:p>
      </dgm:t>
    </dgm:pt>
    <dgm:pt modelId="{A0568419-BE23-4D36-876E-991E7690D523}">
      <dgm:prSet phldrT="[Text]"/>
      <dgm:spPr/>
      <dgm:t>
        <a:bodyPr/>
        <a:lstStyle/>
        <a:p>
          <a:r>
            <a:rPr lang="es-MX" dirty="0" smtClean="0"/>
            <a:t>Word </a:t>
          </a:r>
          <a:r>
            <a:rPr lang="es-MX" dirty="0" err="1" smtClean="0"/>
            <a:t>Alignments</a:t>
          </a:r>
          <a:endParaRPr lang="en-US" dirty="0"/>
        </a:p>
      </dgm:t>
    </dgm:pt>
    <dgm:pt modelId="{F2841082-FCD4-4A7F-A19B-63D13C35905A}" type="parTrans" cxnId="{CEF3E0D6-F23A-4891-A4F5-ACDA17507F53}">
      <dgm:prSet/>
      <dgm:spPr/>
      <dgm:t>
        <a:bodyPr/>
        <a:lstStyle/>
        <a:p>
          <a:endParaRPr lang="en-US"/>
        </a:p>
      </dgm:t>
    </dgm:pt>
    <dgm:pt modelId="{95425654-07FB-4A7E-8CC2-5067D79484AB}" type="sibTrans" cxnId="{CEF3E0D6-F23A-4891-A4F5-ACDA17507F53}">
      <dgm:prSet/>
      <dgm:spPr/>
      <dgm:t>
        <a:bodyPr/>
        <a:lstStyle/>
        <a:p>
          <a:endParaRPr lang="en-US"/>
        </a:p>
      </dgm:t>
    </dgm:pt>
    <dgm:pt modelId="{388E7BD4-3B75-43CA-94CA-A346C85BCC6A}">
      <dgm:prSet phldrT="[Text]"/>
      <dgm:spPr/>
      <dgm:t>
        <a:bodyPr/>
        <a:lstStyle/>
        <a:p>
          <a:r>
            <a:rPr lang="es-MX" dirty="0" err="1" smtClean="0"/>
            <a:t>Phrase</a:t>
          </a:r>
          <a:r>
            <a:rPr lang="es-MX" dirty="0" smtClean="0"/>
            <a:t> </a:t>
          </a:r>
          <a:r>
            <a:rPr lang="es-MX" dirty="0" err="1" smtClean="0"/>
            <a:t>Extraction</a:t>
          </a:r>
          <a:endParaRPr lang="en-US" dirty="0"/>
        </a:p>
      </dgm:t>
    </dgm:pt>
    <dgm:pt modelId="{4A4549E0-CB5A-4E8B-896F-1F437B968B93}" type="parTrans" cxnId="{34E56B0E-F7AF-45AB-B98C-0AB5677C07D1}">
      <dgm:prSet/>
      <dgm:spPr/>
      <dgm:t>
        <a:bodyPr/>
        <a:lstStyle/>
        <a:p>
          <a:endParaRPr lang="en-US"/>
        </a:p>
      </dgm:t>
    </dgm:pt>
    <dgm:pt modelId="{2DB60AE5-A2D4-452F-A303-EB8D2464708D}" type="sibTrans" cxnId="{34E56B0E-F7AF-45AB-B98C-0AB5677C07D1}">
      <dgm:prSet/>
      <dgm:spPr/>
      <dgm:t>
        <a:bodyPr/>
        <a:lstStyle/>
        <a:p>
          <a:endParaRPr lang="en-US"/>
        </a:p>
      </dgm:t>
    </dgm:pt>
    <dgm:pt modelId="{705FEE6D-BD69-40D8-B963-6300335FEBCA}">
      <dgm:prSet phldrT="[Text]"/>
      <dgm:spPr/>
      <dgm:t>
        <a:bodyPr/>
        <a:lstStyle/>
        <a:p>
          <a:r>
            <a:rPr lang="es-MX" dirty="0" err="1" smtClean="0">
              <a:solidFill>
                <a:schemeClr val="tx1"/>
              </a:solidFill>
            </a:rPr>
            <a:t>Translation</a:t>
          </a:r>
          <a:r>
            <a:rPr lang="es-MX" dirty="0" smtClean="0">
              <a:solidFill>
                <a:schemeClr val="tx1"/>
              </a:solidFill>
            </a:rPr>
            <a:t> </a:t>
          </a:r>
          <a:r>
            <a:rPr lang="es-MX" dirty="0" err="1" smtClean="0">
              <a:solidFill>
                <a:schemeClr val="tx1"/>
              </a:solidFill>
            </a:rPr>
            <a:t>Model</a:t>
          </a:r>
          <a:endParaRPr lang="en-US" dirty="0">
            <a:solidFill>
              <a:schemeClr val="tx1"/>
            </a:solidFill>
          </a:endParaRPr>
        </a:p>
      </dgm:t>
    </dgm:pt>
    <dgm:pt modelId="{FD074037-E09A-4DE0-BA87-376F61BC83F1}" type="parTrans" cxnId="{C0E15445-7A37-4A29-B971-F034C2AADEDD}">
      <dgm:prSet/>
      <dgm:spPr/>
      <dgm:t>
        <a:bodyPr/>
        <a:lstStyle/>
        <a:p>
          <a:endParaRPr lang="en-US"/>
        </a:p>
      </dgm:t>
    </dgm:pt>
    <dgm:pt modelId="{13C6CE99-2C37-4DFE-AA19-053B1E5C167B}" type="sibTrans" cxnId="{C0E15445-7A37-4A29-B971-F034C2AADEDD}">
      <dgm:prSet/>
      <dgm:spPr/>
      <dgm:t>
        <a:bodyPr/>
        <a:lstStyle/>
        <a:p>
          <a:endParaRPr lang="en-US"/>
        </a:p>
      </dgm:t>
    </dgm:pt>
    <dgm:pt modelId="{7F5580F6-0F8C-408A-B776-9F02EC0A9F97}" type="pres">
      <dgm:prSet presAssocID="{A0D52C06-A22B-4A45-9134-8403A10BF90D}" presName="CompostProcess" presStyleCnt="0">
        <dgm:presLayoutVars>
          <dgm:dir/>
          <dgm:resizeHandles val="exact"/>
        </dgm:presLayoutVars>
      </dgm:prSet>
      <dgm:spPr/>
    </dgm:pt>
    <dgm:pt modelId="{59722071-CFD3-4A84-AC01-6916DC27D0BF}" type="pres">
      <dgm:prSet presAssocID="{A0D52C06-A22B-4A45-9134-8403A10BF90D}" presName="arrow" presStyleLbl="bgShp" presStyleIdx="0" presStyleCnt="1" custLinFactNeighborX="2400" custLinFactNeighborY="6185"/>
      <dgm:spPr>
        <a:solidFill>
          <a:schemeClr val="bg1">
            <a:lumMod val="50000"/>
          </a:schemeClr>
        </a:solidFill>
      </dgm:spPr>
    </dgm:pt>
    <dgm:pt modelId="{C1847E5E-7BD7-4549-BFC7-257B5E36490C}" type="pres">
      <dgm:prSet presAssocID="{A0D52C06-A22B-4A45-9134-8403A10BF90D}" presName="linearProcess" presStyleCnt="0"/>
      <dgm:spPr/>
    </dgm:pt>
    <dgm:pt modelId="{DCCAE508-0347-495C-9136-51F6094D7950}" type="pres">
      <dgm:prSet presAssocID="{7D28F188-0076-46E3-B9A5-D8563055BE1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8A5B9-16E5-4B54-BE10-A2DB21ABDBCD}" type="pres">
      <dgm:prSet presAssocID="{26BA4087-FBD5-4DED-8C26-92F894BAFD03}" presName="sibTrans" presStyleCnt="0"/>
      <dgm:spPr/>
    </dgm:pt>
    <dgm:pt modelId="{57AD91B4-CB90-4BF1-B369-A7CC78BF01D8}" type="pres">
      <dgm:prSet presAssocID="{A0568419-BE23-4D36-876E-991E7690D52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D694A-95CF-48B7-854C-81F85DFF001D}" type="pres">
      <dgm:prSet presAssocID="{95425654-07FB-4A7E-8CC2-5067D79484AB}" presName="sibTrans" presStyleCnt="0"/>
      <dgm:spPr/>
    </dgm:pt>
    <dgm:pt modelId="{4208E1BD-991C-473E-AEF9-CC96807FABA6}" type="pres">
      <dgm:prSet presAssocID="{388E7BD4-3B75-43CA-94CA-A346C85BCC6A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66B7C-30AD-4C1F-9052-7C1ED9CCB8D2}" type="pres">
      <dgm:prSet presAssocID="{2DB60AE5-A2D4-452F-A303-EB8D2464708D}" presName="sibTrans" presStyleCnt="0"/>
      <dgm:spPr/>
    </dgm:pt>
    <dgm:pt modelId="{E20D59AE-6C97-4233-85AA-12B0D28A7D2E}" type="pres">
      <dgm:prSet presAssocID="{705FEE6D-BD69-40D8-B963-6300335FEBCA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042D96-FA44-48CD-A0DE-7A174794B8D3}" srcId="{A0D52C06-A22B-4A45-9134-8403A10BF90D}" destId="{7D28F188-0076-46E3-B9A5-D8563055BE11}" srcOrd="0" destOrd="0" parTransId="{7BF89448-72C0-4E1F-B9C7-81A127823D7D}" sibTransId="{26BA4087-FBD5-4DED-8C26-92F894BAFD03}"/>
    <dgm:cxn modelId="{B93F8FBC-4004-D94B-8A67-10E3103B2990}" type="presOf" srcId="{A0D52C06-A22B-4A45-9134-8403A10BF90D}" destId="{7F5580F6-0F8C-408A-B776-9F02EC0A9F97}" srcOrd="0" destOrd="0" presId="urn:microsoft.com/office/officeart/2005/8/layout/hProcess9"/>
    <dgm:cxn modelId="{76AE00B0-EC60-6E47-B8AE-1E0D69885A32}" type="presOf" srcId="{705FEE6D-BD69-40D8-B963-6300335FEBCA}" destId="{E20D59AE-6C97-4233-85AA-12B0D28A7D2E}" srcOrd="0" destOrd="0" presId="urn:microsoft.com/office/officeart/2005/8/layout/hProcess9"/>
    <dgm:cxn modelId="{EF5727FB-48F8-7D4A-8EF9-246D96630CCC}" type="presOf" srcId="{388E7BD4-3B75-43CA-94CA-A346C85BCC6A}" destId="{4208E1BD-991C-473E-AEF9-CC96807FABA6}" srcOrd="0" destOrd="0" presId="urn:microsoft.com/office/officeart/2005/8/layout/hProcess9"/>
    <dgm:cxn modelId="{41F40D4A-FDAE-8F4F-BC12-E2BE6D4821C1}" type="presOf" srcId="{A0568419-BE23-4D36-876E-991E7690D523}" destId="{57AD91B4-CB90-4BF1-B369-A7CC78BF01D8}" srcOrd="0" destOrd="0" presId="urn:microsoft.com/office/officeart/2005/8/layout/hProcess9"/>
    <dgm:cxn modelId="{CEF3E0D6-F23A-4891-A4F5-ACDA17507F53}" srcId="{A0D52C06-A22B-4A45-9134-8403A10BF90D}" destId="{A0568419-BE23-4D36-876E-991E7690D523}" srcOrd="1" destOrd="0" parTransId="{F2841082-FCD4-4A7F-A19B-63D13C35905A}" sibTransId="{95425654-07FB-4A7E-8CC2-5067D79484AB}"/>
    <dgm:cxn modelId="{C0E15445-7A37-4A29-B971-F034C2AADEDD}" srcId="{A0D52C06-A22B-4A45-9134-8403A10BF90D}" destId="{705FEE6D-BD69-40D8-B963-6300335FEBCA}" srcOrd="3" destOrd="0" parTransId="{FD074037-E09A-4DE0-BA87-376F61BC83F1}" sibTransId="{13C6CE99-2C37-4DFE-AA19-053B1E5C167B}"/>
    <dgm:cxn modelId="{55ACB0D4-79D6-1C4A-B046-CABDD2E8DF64}" type="presOf" srcId="{7D28F188-0076-46E3-B9A5-D8563055BE11}" destId="{DCCAE508-0347-495C-9136-51F6094D7950}" srcOrd="0" destOrd="0" presId="urn:microsoft.com/office/officeart/2005/8/layout/hProcess9"/>
    <dgm:cxn modelId="{34E56B0E-F7AF-45AB-B98C-0AB5677C07D1}" srcId="{A0D52C06-A22B-4A45-9134-8403A10BF90D}" destId="{388E7BD4-3B75-43CA-94CA-A346C85BCC6A}" srcOrd="2" destOrd="0" parTransId="{4A4549E0-CB5A-4E8B-896F-1F437B968B93}" sibTransId="{2DB60AE5-A2D4-452F-A303-EB8D2464708D}"/>
    <dgm:cxn modelId="{6AF19CA9-A6D8-EB4E-BEEF-21919A956D00}" type="presParOf" srcId="{7F5580F6-0F8C-408A-B776-9F02EC0A9F97}" destId="{59722071-CFD3-4A84-AC01-6916DC27D0BF}" srcOrd="0" destOrd="0" presId="urn:microsoft.com/office/officeart/2005/8/layout/hProcess9"/>
    <dgm:cxn modelId="{0CE9D548-28B7-564B-B6FF-403A490DDAE0}" type="presParOf" srcId="{7F5580F6-0F8C-408A-B776-9F02EC0A9F97}" destId="{C1847E5E-7BD7-4549-BFC7-257B5E36490C}" srcOrd="1" destOrd="0" presId="urn:microsoft.com/office/officeart/2005/8/layout/hProcess9"/>
    <dgm:cxn modelId="{8DFE8250-2DC9-504C-BC9E-A99D881B6BC4}" type="presParOf" srcId="{C1847E5E-7BD7-4549-BFC7-257B5E36490C}" destId="{DCCAE508-0347-495C-9136-51F6094D7950}" srcOrd="0" destOrd="0" presId="urn:microsoft.com/office/officeart/2005/8/layout/hProcess9"/>
    <dgm:cxn modelId="{F26DB6E6-020B-3748-9A85-F23B7F5D8F81}" type="presParOf" srcId="{C1847E5E-7BD7-4549-BFC7-257B5E36490C}" destId="{76F8A5B9-16E5-4B54-BE10-A2DB21ABDBCD}" srcOrd="1" destOrd="0" presId="urn:microsoft.com/office/officeart/2005/8/layout/hProcess9"/>
    <dgm:cxn modelId="{0A74DB4B-F4A5-CF49-8C2F-AC6FA3EE317B}" type="presParOf" srcId="{C1847E5E-7BD7-4549-BFC7-257B5E36490C}" destId="{57AD91B4-CB90-4BF1-B369-A7CC78BF01D8}" srcOrd="2" destOrd="0" presId="urn:microsoft.com/office/officeart/2005/8/layout/hProcess9"/>
    <dgm:cxn modelId="{2BE2829F-91C3-384E-8FF3-3FCB3799876D}" type="presParOf" srcId="{C1847E5E-7BD7-4549-BFC7-257B5E36490C}" destId="{C1CD694A-95CF-48B7-854C-81F85DFF001D}" srcOrd="3" destOrd="0" presId="urn:microsoft.com/office/officeart/2005/8/layout/hProcess9"/>
    <dgm:cxn modelId="{9DECA824-0CA5-264B-AEF5-DA12E3C0A62B}" type="presParOf" srcId="{C1847E5E-7BD7-4549-BFC7-257B5E36490C}" destId="{4208E1BD-991C-473E-AEF9-CC96807FABA6}" srcOrd="4" destOrd="0" presId="urn:microsoft.com/office/officeart/2005/8/layout/hProcess9"/>
    <dgm:cxn modelId="{4859080A-4B20-7A41-9371-A68D07BE4347}" type="presParOf" srcId="{C1847E5E-7BD7-4549-BFC7-257B5E36490C}" destId="{61266B7C-30AD-4C1F-9052-7C1ED9CCB8D2}" srcOrd="5" destOrd="0" presId="urn:microsoft.com/office/officeart/2005/8/layout/hProcess9"/>
    <dgm:cxn modelId="{C4DE4299-7F3A-8142-92AB-4E2D0035439D}" type="presParOf" srcId="{C1847E5E-7BD7-4549-BFC7-257B5E36490C}" destId="{E20D59AE-6C97-4233-85AA-12B0D28A7D2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D52C06-A22B-4A45-9134-8403A10BF90D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7D28F188-0076-46E3-B9A5-D8563055BE11}">
      <dgm:prSet phldrT="[Text]"/>
      <dgm:spPr/>
      <dgm:t>
        <a:bodyPr/>
        <a:lstStyle/>
        <a:p>
          <a:r>
            <a:rPr lang="es-MX" dirty="0" err="1" smtClean="0"/>
            <a:t>Preprocessing</a:t>
          </a:r>
          <a:endParaRPr lang="en-US" dirty="0"/>
        </a:p>
      </dgm:t>
    </dgm:pt>
    <dgm:pt modelId="{7BF89448-72C0-4E1F-B9C7-81A127823D7D}" type="parTrans" cxnId="{7A042D96-FA44-48CD-A0DE-7A174794B8D3}">
      <dgm:prSet/>
      <dgm:spPr/>
      <dgm:t>
        <a:bodyPr/>
        <a:lstStyle/>
        <a:p>
          <a:endParaRPr lang="en-US"/>
        </a:p>
      </dgm:t>
    </dgm:pt>
    <dgm:pt modelId="{26BA4087-FBD5-4DED-8C26-92F894BAFD03}" type="sibTrans" cxnId="{7A042D96-FA44-48CD-A0DE-7A174794B8D3}">
      <dgm:prSet/>
      <dgm:spPr/>
      <dgm:t>
        <a:bodyPr/>
        <a:lstStyle/>
        <a:p>
          <a:endParaRPr lang="en-US"/>
        </a:p>
      </dgm:t>
    </dgm:pt>
    <dgm:pt modelId="{A0568419-BE23-4D36-876E-991E7690D523}">
      <dgm:prSet phldrT="[Text]"/>
      <dgm:spPr>
        <a:ln>
          <a:solidFill>
            <a:srgbClr val="561515"/>
          </a:solidFill>
        </a:ln>
      </dgm:spPr>
      <dgm:t>
        <a:bodyPr/>
        <a:lstStyle/>
        <a:p>
          <a:r>
            <a:rPr lang="es-MX" dirty="0" smtClean="0"/>
            <a:t>Word </a:t>
          </a:r>
          <a:r>
            <a:rPr lang="es-MX" dirty="0" err="1" smtClean="0"/>
            <a:t>Alignments</a:t>
          </a:r>
          <a:endParaRPr lang="en-US" dirty="0"/>
        </a:p>
      </dgm:t>
    </dgm:pt>
    <dgm:pt modelId="{F2841082-FCD4-4A7F-A19B-63D13C35905A}" type="parTrans" cxnId="{CEF3E0D6-F23A-4891-A4F5-ACDA17507F53}">
      <dgm:prSet/>
      <dgm:spPr/>
      <dgm:t>
        <a:bodyPr/>
        <a:lstStyle/>
        <a:p>
          <a:endParaRPr lang="en-US"/>
        </a:p>
      </dgm:t>
    </dgm:pt>
    <dgm:pt modelId="{95425654-07FB-4A7E-8CC2-5067D79484AB}" type="sibTrans" cxnId="{CEF3E0D6-F23A-4891-A4F5-ACDA17507F53}">
      <dgm:prSet/>
      <dgm:spPr/>
      <dgm:t>
        <a:bodyPr/>
        <a:lstStyle/>
        <a:p>
          <a:endParaRPr lang="en-US"/>
        </a:p>
      </dgm:t>
    </dgm:pt>
    <dgm:pt modelId="{388E7BD4-3B75-43CA-94CA-A346C85BCC6A}">
      <dgm:prSet phldrT="[Text]"/>
      <dgm:spPr/>
      <dgm:t>
        <a:bodyPr/>
        <a:lstStyle/>
        <a:p>
          <a:r>
            <a:rPr lang="es-MX" dirty="0" err="1" smtClean="0"/>
            <a:t>Phrase</a:t>
          </a:r>
          <a:r>
            <a:rPr lang="es-MX" dirty="0" smtClean="0"/>
            <a:t> </a:t>
          </a:r>
          <a:r>
            <a:rPr lang="es-MX" dirty="0" err="1" smtClean="0"/>
            <a:t>Extraction</a:t>
          </a:r>
          <a:endParaRPr lang="en-US" dirty="0"/>
        </a:p>
      </dgm:t>
    </dgm:pt>
    <dgm:pt modelId="{4A4549E0-CB5A-4E8B-896F-1F437B968B93}" type="parTrans" cxnId="{34E56B0E-F7AF-45AB-B98C-0AB5677C07D1}">
      <dgm:prSet/>
      <dgm:spPr/>
      <dgm:t>
        <a:bodyPr/>
        <a:lstStyle/>
        <a:p>
          <a:endParaRPr lang="en-US"/>
        </a:p>
      </dgm:t>
    </dgm:pt>
    <dgm:pt modelId="{2DB60AE5-A2D4-452F-A303-EB8D2464708D}" type="sibTrans" cxnId="{34E56B0E-F7AF-45AB-B98C-0AB5677C07D1}">
      <dgm:prSet/>
      <dgm:spPr/>
      <dgm:t>
        <a:bodyPr/>
        <a:lstStyle/>
        <a:p>
          <a:endParaRPr lang="en-US"/>
        </a:p>
      </dgm:t>
    </dgm:pt>
    <dgm:pt modelId="{705FEE6D-BD69-40D8-B963-6300335FEBCA}">
      <dgm:prSet phldrT="[Text]"/>
      <dgm:spPr/>
      <dgm:t>
        <a:bodyPr/>
        <a:lstStyle/>
        <a:p>
          <a:r>
            <a:rPr lang="es-MX" dirty="0" err="1" smtClean="0">
              <a:solidFill>
                <a:schemeClr val="tx1"/>
              </a:solidFill>
            </a:rPr>
            <a:t>Translation</a:t>
          </a:r>
          <a:r>
            <a:rPr lang="es-MX" dirty="0" smtClean="0">
              <a:solidFill>
                <a:schemeClr val="tx1"/>
              </a:solidFill>
            </a:rPr>
            <a:t> </a:t>
          </a:r>
          <a:r>
            <a:rPr lang="es-MX" dirty="0" err="1" smtClean="0">
              <a:solidFill>
                <a:schemeClr val="tx1"/>
              </a:solidFill>
            </a:rPr>
            <a:t>Model</a:t>
          </a:r>
          <a:endParaRPr lang="en-US" dirty="0">
            <a:solidFill>
              <a:schemeClr val="tx1"/>
            </a:solidFill>
          </a:endParaRPr>
        </a:p>
      </dgm:t>
    </dgm:pt>
    <dgm:pt modelId="{FD074037-E09A-4DE0-BA87-376F61BC83F1}" type="parTrans" cxnId="{C0E15445-7A37-4A29-B971-F034C2AADEDD}">
      <dgm:prSet/>
      <dgm:spPr/>
      <dgm:t>
        <a:bodyPr/>
        <a:lstStyle/>
        <a:p>
          <a:endParaRPr lang="en-US"/>
        </a:p>
      </dgm:t>
    </dgm:pt>
    <dgm:pt modelId="{13C6CE99-2C37-4DFE-AA19-053B1E5C167B}" type="sibTrans" cxnId="{C0E15445-7A37-4A29-B971-F034C2AADEDD}">
      <dgm:prSet/>
      <dgm:spPr/>
      <dgm:t>
        <a:bodyPr/>
        <a:lstStyle/>
        <a:p>
          <a:endParaRPr lang="en-US"/>
        </a:p>
      </dgm:t>
    </dgm:pt>
    <dgm:pt modelId="{7F5580F6-0F8C-408A-B776-9F02EC0A9F97}" type="pres">
      <dgm:prSet presAssocID="{A0D52C06-A22B-4A45-9134-8403A10BF90D}" presName="CompostProcess" presStyleCnt="0">
        <dgm:presLayoutVars>
          <dgm:dir/>
          <dgm:resizeHandles val="exact"/>
        </dgm:presLayoutVars>
      </dgm:prSet>
      <dgm:spPr/>
    </dgm:pt>
    <dgm:pt modelId="{59722071-CFD3-4A84-AC01-6916DC27D0BF}" type="pres">
      <dgm:prSet presAssocID="{A0D52C06-A22B-4A45-9134-8403A10BF90D}" presName="arrow" presStyleLbl="bgShp" presStyleIdx="0" presStyleCnt="1" custLinFactNeighborX="2400" custLinFactNeighborY="6185"/>
      <dgm:spPr>
        <a:solidFill>
          <a:schemeClr val="bg1">
            <a:lumMod val="50000"/>
          </a:schemeClr>
        </a:solidFill>
      </dgm:spPr>
    </dgm:pt>
    <dgm:pt modelId="{C1847E5E-7BD7-4549-BFC7-257B5E36490C}" type="pres">
      <dgm:prSet presAssocID="{A0D52C06-A22B-4A45-9134-8403A10BF90D}" presName="linearProcess" presStyleCnt="0"/>
      <dgm:spPr/>
    </dgm:pt>
    <dgm:pt modelId="{DCCAE508-0347-495C-9136-51F6094D7950}" type="pres">
      <dgm:prSet presAssocID="{7D28F188-0076-46E3-B9A5-D8563055BE1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8A5B9-16E5-4B54-BE10-A2DB21ABDBCD}" type="pres">
      <dgm:prSet presAssocID="{26BA4087-FBD5-4DED-8C26-92F894BAFD03}" presName="sibTrans" presStyleCnt="0"/>
      <dgm:spPr/>
    </dgm:pt>
    <dgm:pt modelId="{57AD91B4-CB90-4BF1-B369-A7CC78BF01D8}" type="pres">
      <dgm:prSet presAssocID="{A0568419-BE23-4D36-876E-991E7690D52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D694A-95CF-48B7-854C-81F85DFF001D}" type="pres">
      <dgm:prSet presAssocID="{95425654-07FB-4A7E-8CC2-5067D79484AB}" presName="sibTrans" presStyleCnt="0"/>
      <dgm:spPr/>
    </dgm:pt>
    <dgm:pt modelId="{4208E1BD-991C-473E-AEF9-CC96807FABA6}" type="pres">
      <dgm:prSet presAssocID="{388E7BD4-3B75-43CA-94CA-A346C85BCC6A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66B7C-30AD-4C1F-9052-7C1ED9CCB8D2}" type="pres">
      <dgm:prSet presAssocID="{2DB60AE5-A2D4-452F-A303-EB8D2464708D}" presName="sibTrans" presStyleCnt="0"/>
      <dgm:spPr/>
    </dgm:pt>
    <dgm:pt modelId="{E20D59AE-6C97-4233-85AA-12B0D28A7D2E}" type="pres">
      <dgm:prSet presAssocID="{705FEE6D-BD69-40D8-B963-6300335FEBCA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042D96-FA44-48CD-A0DE-7A174794B8D3}" srcId="{A0D52C06-A22B-4A45-9134-8403A10BF90D}" destId="{7D28F188-0076-46E3-B9A5-D8563055BE11}" srcOrd="0" destOrd="0" parTransId="{7BF89448-72C0-4E1F-B9C7-81A127823D7D}" sibTransId="{26BA4087-FBD5-4DED-8C26-92F894BAFD03}"/>
    <dgm:cxn modelId="{0D67797E-81F4-5A4F-8612-FD0FED5F6E10}" type="presOf" srcId="{A0568419-BE23-4D36-876E-991E7690D523}" destId="{57AD91B4-CB90-4BF1-B369-A7CC78BF01D8}" srcOrd="0" destOrd="0" presId="urn:microsoft.com/office/officeart/2005/8/layout/hProcess9"/>
    <dgm:cxn modelId="{C0E15445-7A37-4A29-B971-F034C2AADEDD}" srcId="{A0D52C06-A22B-4A45-9134-8403A10BF90D}" destId="{705FEE6D-BD69-40D8-B963-6300335FEBCA}" srcOrd="3" destOrd="0" parTransId="{FD074037-E09A-4DE0-BA87-376F61BC83F1}" sibTransId="{13C6CE99-2C37-4DFE-AA19-053B1E5C167B}"/>
    <dgm:cxn modelId="{34E56B0E-F7AF-45AB-B98C-0AB5677C07D1}" srcId="{A0D52C06-A22B-4A45-9134-8403A10BF90D}" destId="{388E7BD4-3B75-43CA-94CA-A346C85BCC6A}" srcOrd="2" destOrd="0" parTransId="{4A4549E0-CB5A-4E8B-896F-1F437B968B93}" sibTransId="{2DB60AE5-A2D4-452F-A303-EB8D2464708D}"/>
    <dgm:cxn modelId="{CEF3E0D6-F23A-4891-A4F5-ACDA17507F53}" srcId="{A0D52C06-A22B-4A45-9134-8403A10BF90D}" destId="{A0568419-BE23-4D36-876E-991E7690D523}" srcOrd="1" destOrd="0" parTransId="{F2841082-FCD4-4A7F-A19B-63D13C35905A}" sibTransId="{95425654-07FB-4A7E-8CC2-5067D79484AB}"/>
    <dgm:cxn modelId="{A66D3C4A-46F1-8849-8692-D44F0423EA90}" type="presOf" srcId="{388E7BD4-3B75-43CA-94CA-A346C85BCC6A}" destId="{4208E1BD-991C-473E-AEF9-CC96807FABA6}" srcOrd="0" destOrd="0" presId="urn:microsoft.com/office/officeart/2005/8/layout/hProcess9"/>
    <dgm:cxn modelId="{5AF1E976-0111-FF4D-AFBF-264A6D02F9D0}" type="presOf" srcId="{7D28F188-0076-46E3-B9A5-D8563055BE11}" destId="{DCCAE508-0347-495C-9136-51F6094D7950}" srcOrd="0" destOrd="0" presId="urn:microsoft.com/office/officeart/2005/8/layout/hProcess9"/>
    <dgm:cxn modelId="{9741852D-1642-6346-AFF9-DE1BF2DBBC1F}" type="presOf" srcId="{705FEE6D-BD69-40D8-B963-6300335FEBCA}" destId="{E20D59AE-6C97-4233-85AA-12B0D28A7D2E}" srcOrd="0" destOrd="0" presId="urn:microsoft.com/office/officeart/2005/8/layout/hProcess9"/>
    <dgm:cxn modelId="{0160062A-B8E6-F640-9BC0-B82D4716B437}" type="presOf" srcId="{A0D52C06-A22B-4A45-9134-8403A10BF90D}" destId="{7F5580F6-0F8C-408A-B776-9F02EC0A9F97}" srcOrd="0" destOrd="0" presId="urn:microsoft.com/office/officeart/2005/8/layout/hProcess9"/>
    <dgm:cxn modelId="{7F3150E3-AFB3-EB43-9C95-3E4A3A2192D7}" type="presParOf" srcId="{7F5580F6-0F8C-408A-B776-9F02EC0A9F97}" destId="{59722071-CFD3-4A84-AC01-6916DC27D0BF}" srcOrd="0" destOrd="0" presId="urn:microsoft.com/office/officeart/2005/8/layout/hProcess9"/>
    <dgm:cxn modelId="{78E9FA99-9B18-3045-AA56-0893279E03BB}" type="presParOf" srcId="{7F5580F6-0F8C-408A-B776-9F02EC0A9F97}" destId="{C1847E5E-7BD7-4549-BFC7-257B5E36490C}" srcOrd="1" destOrd="0" presId="urn:microsoft.com/office/officeart/2005/8/layout/hProcess9"/>
    <dgm:cxn modelId="{DA98B777-6CD3-A74B-AA18-64479098FB00}" type="presParOf" srcId="{C1847E5E-7BD7-4549-BFC7-257B5E36490C}" destId="{DCCAE508-0347-495C-9136-51F6094D7950}" srcOrd="0" destOrd="0" presId="urn:microsoft.com/office/officeart/2005/8/layout/hProcess9"/>
    <dgm:cxn modelId="{024D55FD-32F9-CB43-AE3B-EBB4AA78F4DA}" type="presParOf" srcId="{C1847E5E-7BD7-4549-BFC7-257B5E36490C}" destId="{76F8A5B9-16E5-4B54-BE10-A2DB21ABDBCD}" srcOrd="1" destOrd="0" presId="urn:microsoft.com/office/officeart/2005/8/layout/hProcess9"/>
    <dgm:cxn modelId="{9590E044-B5ED-234B-A9FE-4B619085E3D4}" type="presParOf" srcId="{C1847E5E-7BD7-4549-BFC7-257B5E36490C}" destId="{57AD91B4-CB90-4BF1-B369-A7CC78BF01D8}" srcOrd="2" destOrd="0" presId="urn:microsoft.com/office/officeart/2005/8/layout/hProcess9"/>
    <dgm:cxn modelId="{79181749-C3BD-3341-A03C-88978281299F}" type="presParOf" srcId="{C1847E5E-7BD7-4549-BFC7-257B5E36490C}" destId="{C1CD694A-95CF-48B7-854C-81F85DFF001D}" srcOrd="3" destOrd="0" presId="urn:microsoft.com/office/officeart/2005/8/layout/hProcess9"/>
    <dgm:cxn modelId="{49CB38F7-2EDA-8440-908A-3CFE2F133950}" type="presParOf" srcId="{C1847E5E-7BD7-4549-BFC7-257B5E36490C}" destId="{4208E1BD-991C-473E-AEF9-CC96807FABA6}" srcOrd="4" destOrd="0" presId="urn:microsoft.com/office/officeart/2005/8/layout/hProcess9"/>
    <dgm:cxn modelId="{551F1488-8A43-3444-81B3-F79FDCB62FB5}" type="presParOf" srcId="{C1847E5E-7BD7-4549-BFC7-257B5E36490C}" destId="{61266B7C-30AD-4C1F-9052-7C1ED9CCB8D2}" srcOrd="5" destOrd="0" presId="urn:microsoft.com/office/officeart/2005/8/layout/hProcess9"/>
    <dgm:cxn modelId="{D4F5F390-B5A9-E942-9F98-BB80418E9E33}" type="presParOf" srcId="{C1847E5E-7BD7-4549-BFC7-257B5E36490C}" destId="{E20D59AE-6C97-4233-85AA-12B0D28A7D2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D52C06-A22B-4A45-9134-8403A10BF90D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7D28F188-0076-46E3-B9A5-D8563055BE11}">
      <dgm:prSet phldrT="[Text]"/>
      <dgm:spPr/>
      <dgm:t>
        <a:bodyPr/>
        <a:lstStyle/>
        <a:p>
          <a:r>
            <a:rPr lang="es-MX" dirty="0" err="1" smtClean="0"/>
            <a:t>Preprocessing</a:t>
          </a:r>
          <a:endParaRPr lang="en-US" dirty="0"/>
        </a:p>
      </dgm:t>
    </dgm:pt>
    <dgm:pt modelId="{7BF89448-72C0-4E1F-B9C7-81A127823D7D}" type="parTrans" cxnId="{7A042D96-FA44-48CD-A0DE-7A174794B8D3}">
      <dgm:prSet/>
      <dgm:spPr/>
      <dgm:t>
        <a:bodyPr/>
        <a:lstStyle/>
        <a:p>
          <a:endParaRPr lang="en-US"/>
        </a:p>
      </dgm:t>
    </dgm:pt>
    <dgm:pt modelId="{26BA4087-FBD5-4DED-8C26-92F894BAFD03}" type="sibTrans" cxnId="{7A042D96-FA44-48CD-A0DE-7A174794B8D3}">
      <dgm:prSet/>
      <dgm:spPr/>
      <dgm:t>
        <a:bodyPr/>
        <a:lstStyle/>
        <a:p>
          <a:endParaRPr lang="en-US"/>
        </a:p>
      </dgm:t>
    </dgm:pt>
    <dgm:pt modelId="{A0568419-BE23-4D36-876E-991E7690D523}">
      <dgm:prSet phldrT="[Text]"/>
      <dgm:spPr>
        <a:ln>
          <a:solidFill>
            <a:srgbClr val="561515"/>
          </a:solidFill>
        </a:ln>
      </dgm:spPr>
      <dgm:t>
        <a:bodyPr/>
        <a:lstStyle/>
        <a:p>
          <a:r>
            <a:rPr lang="es-MX" dirty="0" smtClean="0"/>
            <a:t>Word </a:t>
          </a:r>
          <a:r>
            <a:rPr lang="es-MX" dirty="0" err="1" smtClean="0"/>
            <a:t>Alignments</a:t>
          </a:r>
          <a:endParaRPr lang="en-US" dirty="0"/>
        </a:p>
      </dgm:t>
    </dgm:pt>
    <dgm:pt modelId="{F2841082-FCD4-4A7F-A19B-63D13C35905A}" type="parTrans" cxnId="{CEF3E0D6-F23A-4891-A4F5-ACDA17507F53}">
      <dgm:prSet/>
      <dgm:spPr/>
      <dgm:t>
        <a:bodyPr/>
        <a:lstStyle/>
        <a:p>
          <a:endParaRPr lang="en-US"/>
        </a:p>
      </dgm:t>
    </dgm:pt>
    <dgm:pt modelId="{95425654-07FB-4A7E-8CC2-5067D79484AB}" type="sibTrans" cxnId="{CEF3E0D6-F23A-4891-A4F5-ACDA17507F53}">
      <dgm:prSet/>
      <dgm:spPr/>
      <dgm:t>
        <a:bodyPr/>
        <a:lstStyle/>
        <a:p>
          <a:endParaRPr lang="en-US"/>
        </a:p>
      </dgm:t>
    </dgm:pt>
    <dgm:pt modelId="{388E7BD4-3B75-43CA-94CA-A346C85BCC6A}">
      <dgm:prSet phldrT="[Text]"/>
      <dgm:spPr/>
      <dgm:t>
        <a:bodyPr/>
        <a:lstStyle/>
        <a:p>
          <a:r>
            <a:rPr lang="es-MX" dirty="0" err="1" smtClean="0"/>
            <a:t>Phrase</a:t>
          </a:r>
          <a:r>
            <a:rPr lang="es-MX" dirty="0" smtClean="0"/>
            <a:t> </a:t>
          </a:r>
          <a:r>
            <a:rPr lang="es-MX" dirty="0" err="1" smtClean="0"/>
            <a:t>Extraction</a:t>
          </a:r>
          <a:endParaRPr lang="en-US" dirty="0"/>
        </a:p>
      </dgm:t>
    </dgm:pt>
    <dgm:pt modelId="{4A4549E0-CB5A-4E8B-896F-1F437B968B93}" type="parTrans" cxnId="{34E56B0E-F7AF-45AB-B98C-0AB5677C07D1}">
      <dgm:prSet/>
      <dgm:spPr/>
      <dgm:t>
        <a:bodyPr/>
        <a:lstStyle/>
        <a:p>
          <a:endParaRPr lang="en-US"/>
        </a:p>
      </dgm:t>
    </dgm:pt>
    <dgm:pt modelId="{2DB60AE5-A2D4-452F-A303-EB8D2464708D}" type="sibTrans" cxnId="{34E56B0E-F7AF-45AB-B98C-0AB5677C07D1}">
      <dgm:prSet/>
      <dgm:spPr/>
      <dgm:t>
        <a:bodyPr/>
        <a:lstStyle/>
        <a:p>
          <a:endParaRPr lang="en-US"/>
        </a:p>
      </dgm:t>
    </dgm:pt>
    <dgm:pt modelId="{705FEE6D-BD69-40D8-B963-6300335FEBCA}">
      <dgm:prSet phldrT="[Text]"/>
      <dgm:spPr/>
      <dgm:t>
        <a:bodyPr/>
        <a:lstStyle/>
        <a:p>
          <a:r>
            <a:rPr lang="es-MX" dirty="0" err="1" smtClean="0">
              <a:solidFill>
                <a:srgbClr val="000000"/>
              </a:solidFill>
            </a:rPr>
            <a:t>Translation</a:t>
          </a:r>
          <a:r>
            <a:rPr lang="es-MX" dirty="0" smtClean="0">
              <a:solidFill>
                <a:srgbClr val="000000"/>
              </a:solidFill>
            </a:rPr>
            <a:t> </a:t>
          </a:r>
          <a:r>
            <a:rPr lang="es-MX" dirty="0" err="1" smtClean="0">
              <a:solidFill>
                <a:srgbClr val="000000"/>
              </a:solidFill>
            </a:rPr>
            <a:t>Model</a:t>
          </a:r>
          <a:endParaRPr lang="en-US" dirty="0">
            <a:solidFill>
              <a:srgbClr val="000000"/>
            </a:solidFill>
          </a:endParaRPr>
        </a:p>
      </dgm:t>
    </dgm:pt>
    <dgm:pt modelId="{FD074037-E09A-4DE0-BA87-376F61BC83F1}" type="parTrans" cxnId="{C0E15445-7A37-4A29-B971-F034C2AADEDD}">
      <dgm:prSet/>
      <dgm:spPr/>
      <dgm:t>
        <a:bodyPr/>
        <a:lstStyle/>
        <a:p>
          <a:endParaRPr lang="en-US"/>
        </a:p>
      </dgm:t>
    </dgm:pt>
    <dgm:pt modelId="{13C6CE99-2C37-4DFE-AA19-053B1E5C167B}" type="sibTrans" cxnId="{C0E15445-7A37-4A29-B971-F034C2AADEDD}">
      <dgm:prSet/>
      <dgm:spPr/>
      <dgm:t>
        <a:bodyPr/>
        <a:lstStyle/>
        <a:p>
          <a:endParaRPr lang="en-US"/>
        </a:p>
      </dgm:t>
    </dgm:pt>
    <dgm:pt modelId="{7F5580F6-0F8C-408A-B776-9F02EC0A9F97}" type="pres">
      <dgm:prSet presAssocID="{A0D52C06-A22B-4A45-9134-8403A10BF90D}" presName="CompostProcess" presStyleCnt="0">
        <dgm:presLayoutVars>
          <dgm:dir/>
          <dgm:resizeHandles val="exact"/>
        </dgm:presLayoutVars>
      </dgm:prSet>
      <dgm:spPr/>
    </dgm:pt>
    <dgm:pt modelId="{59722071-CFD3-4A84-AC01-6916DC27D0BF}" type="pres">
      <dgm:prSet presAssocID="{A0D52C06-A22B-4A45-9134-8403A10BF90D}" presName="arrow" presStyleLbl="bgShp" presStyleIdx="0" presStyleCnt="1"/>
      <dgm:spPr>
        <a:solidFill>
          <a:schemeClr val="bg1">
            <a:lumMod val="50000"/>
          </a:schemeClr>
        </a:solidFill>
      </dgm:spPr>
    </dgm:pt>
    <dgm:pt modelId="{C1847E5E-7BD7-4549-BFC7-257B5E36490C}" type="pres">
      <dgm:prSet presAssocID="{A0D52C06-A22B-4A45-9134-8403A10BF90D}" presName="linearProcess" presStyleCnt="0"/>
      <dgm:spPr/>
    </dgm:pt>
    <dgm:pt modelId="{DCCAE508-0347-495C-9136-51F6094D7950}" type="pres">
      <dgm:prSet presAssocID="{7D28F188-0076-46E3-B9A5-D8563055BE1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8A5B9-16E5-4B54-BE10-A2DB21ABDBCD}" type="pres">
      <dgm:prSet presAssocID="{26BA4087-FBD5-4DED-8C26-92F894BAFD03}" presName="sibTrans" presStyleCnt="0"/>
      <dgm:spPr/>
    </dgm:pt>
    <dgm:pt modelId="{57AD91B4-CB90-4BF1-B369-A7CC78BF01D8}" type="pres">
      <dgm:prSet presAssocID="{A0568419-BE23-4D36-876E-991E7690D52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D694A-95CF-48B7-854C-81F85DFF001D}" type="pres">
      <dgm:prSet presAssocID="{95425654-07FB-4A7E-8CC2-5067D79484AB}" presName="sibTrans" presStyleCnt="0"/>
      <dgm:spPr/>
    </dgm:pt>
    <dgm:pt modelId="{4208E1BD-991C-473E-AEF9-CC96807FABA6}" type="pres">
      <dgm:prSet presAssocID="{388E7BD4-3B75-43CA-94CA-A346C85BCC6A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66B7C-30AD-4C1F-9052-7C1ED9CCB8D2}" type="pres">
      <dgm:prSet presAssocID="{2DB60AE5-A2D4-452F-A303-EB8D2464708D}" presName="sibTrans" presStyleCnt="0"/>
      <dgm:spPr/>
    </dgm:pt>
    <dgm:pt modelId="{E20D59AE-6C97-4233-85AA-12B0D28A7D2E}" type="pres">
      <dgm:prSet presAssocID="{705FEE6D-BD69-40D8-B963-6300335FEBCA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042D96-FA44-48CD-A0DE-7A174794B8D3}" srcId="{A0D52C06-A22B-4A45-9134-8403A10BF90D}" destId="{7D28F188-0076-46E3-B9A5-D8563055BE11}" srcOrd="0" destOrd="0" parTransId="{7BF89448-72C0-4E1F-B9C7-81A127823D7D}" sibTransId="{26BA4087-FBD5-4DED-8C26-92F894BAFD03}"/>
    <dgm:cxn modelId="{722B2467-24F5-E548-AFD1-B94525E79652}" type="presOf" srcId="{7D28F188-0076-46E3-B9A5-D8563055BE11}" destId="{DCCAE508-0347-495C-9136-51F6094D7950}" srcOrd="0" destOrd="0" presId="urn:microsoft.com/office/officeart/2005/8/layout/hProcess9"/>
    <dgm:cxn modelId="{C0E15445-7A37-4A29-B971-F034C2AADEDD}" srcId="{A0D52C06-A22B-4A45-9134-8403A10BF90D}" destId="{705FEE6D-BD69-40D8-B963-6300335FEBCA}" srcOrd="3" destOrd="0" parTransId="{FD074037-E09A-4DE0-BA87-376F61BC83F1}" sibTransId="{13C6CE99-2C37-4DFE-AA19-053B1E5C167B}"/>
    <dgm:cxn modelId="{34E56B0E-F7AF-45AB-B98C-0AB5677C07D1}" srcId="{A0D52C06-A22B-4A45-9134-8403A10BF90D}" destId="{388E7BD4-3B75-43CA-94CA-A346C85BCC6A}" srcOrd="2" destOrd="0" parTransId="{4A4549E0-CB5A-4E8B-896F-1F437B968B93}" sibTransId="{2DB60AE5-A2D4-452F-A303-EB8D2464708D}"/>
    <dgm:cxn modelId="{CEF3E0D6-F23A-4891-A4F5-ACDA17507F53}" srcId="{A0D52C06-A22B-4A45-9134-8403A10BF90D}" destId="{A0568419-BE23-4D36-876E-991E7690D523}" srcOrd="1" destOrd="0" parTransId="{F2841082-FCD4-4A7F-A19B-63D13C35905A}" sibTransId="{95425654-07FB-4A7E-8CC2-5067D79484AB}"/>
    <dgm:cxn modelId="{795FBF1A-4B2C-7845-A42C-5B8509017CFC}" type="presOf" srcId="{A0D52C06-A22B-4A45-9134-8403A10BF90D}" destId="{7F5580F6-0F8C-408A-B776-9F02EC0A9F97}" srcOrd="0" destOrd="0" presId="urn:microsoft.com/office/officeart/2005/8/layout/hProcess9"/>
    <dgm:cxn modelId="{AC490823-65DC-AC4A-95A3-E3C486519F63}" type="presOf" srcId="{A0568419-BE23-4D36-876E-991E7690D523}" destId="{57AD91B4-CB90-4BF1-B369-A7CC78BF01D8}" srcOrd="0" destOrd="0" presId="urn:microsoft.com/office/officeart/2005/8/layout/hProcess9"/>
    <dgm:cxn modelId="{26731EA1-FAAF-3D4F-98A9-9552F1ED1B54}" type="presOf" srcId="{388E7BD4-3B75-43CA-94CA-A346C85BCC6A}" destId="{4208E1BD-991C-473E-AEF9-CC96807FABA6}" srcOrd="0" destOrd="0" presId="urn:microsoft.com/office/officeart/2005/8/layout/hProcess9"/>
    <dgm:cxn modelId="{DA3F0A35-92A0-A544-9C04-BCDF7D655D0D}" type="presOf" srcId="{705FEE6D-BD69-40D8-B963-6300335FEBCA}" destId="{E20D59AE-6C97-4233-85AA-12B0D28A7D2E}" srcOrd="0" destOrd="0" presId="urn:microsoft.com/office/officeart/2005/8/layout/hProcess9"/>
    <dgm:cxn modelId="{50847F2B-C631-7A41-A077-B3C16B0A5410}" type="presParOf" srcId="{7F5580F6-0F8C-408A-B776-9F02EC0A9F97}" destId="{59722071-CFD3-4A84-AC01-6916DC27D0BF}" srcOrd="0" destOrd="0" presId="urn:microsoft.com/office/officeart/2005/8/layout/hProcess9"/>
    <dgm:cxn modelId="{89B2DE15-55D3-F34F-A5A1-ED0A3FE447A0}" type="presParOf" srcId="{7F5580F6-0F8C-408A-B776-9F02EC0A9F97}" destId="{C1847E5E-7BD7-4549-BFC7-257B5E36490C}" srcOrd="1" destOrd="0" presId="urn:microsoft.com/office/officeart/2005/8/layout/hProcess9"/>
    <dgm:cxn modelId="{B67A16CE-2BD8-5747-9A41-BBED8F7E596D}" type="presParOf" srcId="{C1847E5E-7BD7-4549-BFC7-257B5E36490C}" destId="{DCCAE508-0347-495C-9136-51F6094D7950}" srcOrd="0" destOrd="0" presId="urn:microsoft.com/office/officeart/2005/8/layout/hProcess9"/>
    <dgm:cxn modelId="{BA81F0EB-9BDF-F742-8F5B-9BA57748E87C}" type="presParOf" srcId="{C1847E5E-7BD7-4549-BFC7-257B5E36490C}" destId="{76F8A5B9-16E5-4B54-BE10-A2DB21ABDBCD}" srcOrd="1" destOrd="0" presId="urn:microsoft.com/office/officeart/2005/8/layout/hProcess9"/>
    <dgm:cxn modelId="{E3AE6CF3-8E8E-EE43-B916-6AFCCC494A09}" type="presParOf" srcId="{C1847E5E-7BD7-4549-BFC7-257B5E36490C}" destId="{57AD91B4-CB90-4BF1-B369-A7CC78BF01D8}" srcOrd="2" destOrd="0" presId="urn:microsoft.com/office/officeart/2005/8/layout/hProcess9"/>
    <dgm:cxn modelId="{520C86BA-C894-9C4E-99A0-0D30787683DB}" type="presParOf" srcId="{C1847E5E-7BD7-4549-BFC7-257B5E36490C}" destId="{C1CD694A-95CF-48B7-854C-81F85DFF001D}" srcOrd="3" destOrd="0" presId="urn:microsoft.com/office/officeart/2005/8/layout/hProcess9"/>
    <dgm:cxn modelId="{3826AC7F-CA67-0F42-A8F0-929DBC15D9F0}" type="presParOf" srcId="{C1847E5E-7BD7-4549-BFC7-257B5E36490C}" destId="{4208E1BD-991C-473E-AEF9-CC96807FABA6}" srcOrd="4" destOrd="0" presId="urn:microsoft.com/office/officeart/2005/8/layout/hProcess9"/>
    <dgm:cxn modelId="{974FA383-2FA0-5F45-82A7-D30DC5362EE4}" type="presParOf" srcId="{C1847E5E-7BD7-4549-BFC7-257B5E36490C}" destId="{61266B7C-30AD-4C1F-9052-7C1ED9CCB8D2}" srcOrd="5" destOrd="0" presId="urn:microsoft.com/office/officeart/2005/8/layout/hProcess9"/>
    <dgm:cxn modelId="{A91CCC30-9E44-0F41-990F-F8FCD1246345}" type="presParOf" srcId="{C1847E5E-7BD7-4549-BFC7-257B5E36490C}" destId="{E20D59AE-6C97-4233-85AA-12B0D28A7D2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D52C06-A22B-4A45-9134-8403A10BF90D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</dgm:pt>
    <dgm:pt modelId="{7D28F188-0076-46E3-B9A5-D8563055BE11}">
      <dgm:prSet phldrT="[Text]"/>
      <dgm:spPr/>
      <dgm:t>
        <a:bodyPr/>
        <a:lstStyle/>
        <a:p>
          <a:r>
            <a:rPr lang="es-MX" dirty="0" err="1" smtClean="0"/>
            <a:t>Preprocessing</a:t>
          </a:r>
          <a:endParaRPr lang="en-US" dirty="0"/>
        </a:p>
      </dgm:t>
    </dgm:pt>
    <dgm:pt modelId="{7BF89448-72C0-4E1F-B9C7-81A127823D7D}" type="parTrans" cxnId="{7A042D96-FA44-48CD-A0DE-7A174794B8D3}">
      <dgm:prSet/>
      <dgm:spPr/>
      <dgm:t>
        <a:bodyPr/>
        <a:lstStyle/>
        <a:p>
          <a:endParaRPr lang="en-US"/>
        </a:p>
      </dgm:t>
    </dgm:pt>
    <dgm:pt modelId="{26BA4087-FBD5-4DED-8C26-92F894BAFD03}" type="sibTrans" cxnId="{7A042D96-FA44-48CD-A0DE-7A174794B8D3}">
      <dgm:prSet/>
      <dgm:spPr/>
      <dgm:t>
        <a:bodyPr/>
        <a:lstStyle/>
        <a:p>
          <a:endParaRPr lang="en-US"/>
        </a:p>
      </dgm:t>
    </dgm:pt>
    <dgm:pt modelId="{A0568419-BE23-4D36-876E-991E7690D523}">
      <dgm:prSet phldrT="[Text]"/>
      <dgm:spPr/>
      <dgm:t>
        <a:bodyPr/>
        <a:lstStyle/>
        <a:p>
          <a:r>
            <a:rPr lang="es-MX" dirty="0" smtClean="0"/>
            <a:t>Word </a:t>
          </a:r>
          <a:r>
            <a:rPr lang="es-MX" dirty="0" err="1" smtClean="0"/>
            <a:t>Alignments</a:t>
          </a:r>
          <a:endParaRPr lang="en-US" dirty="0"/>
        </a:p>
      </dgm:t>
    </dgm:pt>
    <dgm:pt modelId="{F2841082-FCD4-4A7F-A19B-63D13C35905A}" type="parTrans" cxnId="{CEF3E0D6-F23A-4891-A4F5-ACDA17507F53}">
      <dgm:prSet/>
      <dgm:spPr/>
      <dgm:t>
        <a:bodyPr/>
        <a:lstStyle/>
        <a:p>
          <a:endParaRPr lang="en-US"/>
        </a:p>
      </dgm:t>
    </dgm:pt>
    <dgm:pt modelId="{95425654-07FB-4A7E-8CC2-5067D79484AB}" type="sibTrans" cxnId="{CEF3E0D6-F23A-4891-A4F5-ACDA17507F53}">
      <dgm:prSet/>
      <dgm:spPr/>
      <dgm:t>
        <a:bodyPr/>
        <a:lstStyle/>
        <a:p>
          <a:endParaRPr lang="en-US"/>
        </a:p>
      </dgm:t>
    </dgm:pt>
    <dgm:pt modelId="{388E7BD4-3B75-43CA-94CA-A346C85BCC6A}">
      <dgm:prSet phldrT="[Text]"/>
      <dgm:spPr/>
      <dgm:t>
        <a:bodyPr/>
        <a:lstStyle/>
        <a:p>
          <a:r>
            <a:rPr lang="es-MX" dirty="0" err="1" smtClean="0"/>
            <a:t>Phrase</a:t>
          </a:r>
          <a:r>
            <a:rPr lang="es-MX" dirty="0" smtClean="0"/>
            <a:t> </a:t>
          </a:r>
          <a:r>
            <a:rPr lang="es-MX" dirty="0" err="1" smtClean="0"/>
            <a:t>Extraction</a:t>
          </a:r>
          <a:endParaRPr lang="en-US" dirty="0"/>
        </a:p>
      </dgm:t>
    </dgm:pt>
    <dgm:pt modelId="{4A4549E0-CB5A-4E8B-896F-1F437B968B93}" type="parTrans" cxnId="{34E56B0E-F7AF-45AB-B98C-0AB5677C07D1}">
      <dgm:prSet/>
      <dgm:spPr/>
      <dgm:t>
        <a:bodyPr/>
        <a:lstStyle/>
        <a:p>
          <a:endParaRPr lang="en-US"/>
        </a:p>
      </dgm:t>
    </dgm:pt>
    <dgm:pt modelId="{2DB60AE5-A2D4-452F-A303-EB8D2464708D}" type="sibTrans" cxnId="{34E56B0E-F7AF-45AB-B98C-0AB5677C07D1}">
      <dgm:prSet/>
      <dgm:spPr/>
      <dgm:t>
        <a:bodyPr/>
        <a:lstStyle/>
        <a:p>
          <a:endParaRPr lang="en-US"/>
        </a:p>
      </dgm:t>
    </dgm:pt>
    <dgm:pt modelId="{705FEE6D-BD69-40D8-B963-6300335FEBCA}">
      <dgm:prSet phldrT="[Text]"/>
      <dgm:spPr/>
      <dgm:t>
        <a:bodyPr/>
        <a:lstStyle/>
        <a:p>
          <a:r>
            <a:rPr lang="es-MX" dirty="0" err="1" smtClean="0">
              <a:solidFill>
                <a:srgbClr val="000000"/>
              </a:solidFill>
            </a:rPr>
            <a:t>Translation</a:t>
          </a:r>
          <a:r>
            <a:rPr lang="es-MX" dirty="0" smtClean="0">
              <a:solidFill>
                <a:srgbClr val="000000"/>
              </a:solidFill>
            </a:rPr>
            <a:t> </a:t>
          </a:r>
          <a:r>
            <a:rPr lang="es-MX" dirty="0" err="1" smtClean="0">
              <a:solidFill>
                <a:srgbClr val="000000"/>
              </a:solidFill>
            </a:rPr>
            <a:t>Model</a:t>
          </a:r>
          <a:endParaRPr lang="en-US" dirty="0">
            <a:solidFill>
              <a:srgbClr val="000000"/>
            </a:solidFill>
          </a:endParaRPr>
        </a:p>
      </dgm:t>
    </dgm:pt>
    <dgm:pt modelId="{FD074037-E09A-4DE0-BA87-376F61BC83F1}" type="parTrans" cxnId="{C0E15445-7A37-4A29-B971-F034C2AADEDD}">
      <dgm:prSet/>
      <dgm:spPr/>
      <dgm:t>
        <a:bodyPr/>
        <a:lstStyle/>
        <a:p>
          <a:endParaRPr lang="en-US"/>
        </a:p>
      </dgm:t>
    </dgm:pt>
    <dgm:pt modelId="{13C6CE99-2C37-4DFE-AA19-053B1E5C167B}" type="sibTrans" cxnId="{C0E15445-7A37-4A29-B971-F034C2AADEDD}">
      <dgm:prSet/>
      <dgm:spPr/>
      <dgm:t>
        <a:bodyPr/>
        <a:lstStyle/>
        <a:p>
          <a:endParaRPr lang="en-US"/>
        </a:p>
      </dgm:t>
    </dgm:pt>
    <dgm:pt modelId="{7F5580F6-0F8C-408A-B776-9F02EC0A9F97}" type="pres">
      <dgm:prSet presAssocID="{A0D52C06-A22B-4A45-9134-8403A10BF90D}" presName="CompostProcess" presStyleCnt="0">
        <dgm:presLayoutVars>
          <dgm:dir/>
          <dgm:resizeHandles val="exact"/>
        </dgm:presLayoutVars>
      </dgm:prSet>
      <dgm:spPr/>
    </dgm:pt>
    <dgm:pt modelId="{59722071-CFD3-4A84-AC01-6916DC27D0BF}" type="pres">
      <dgm:prSet presAssocID="{A0D52C06-A22B-4A45-9134-8403A10BF90D}" presName="arrow" presStyleLbl="bgShp" presStyleIdx="0" presStyleCnt="1"/>
      <dgm:spPr>
        <a:solidFill>
          <a:schemeClr val="bg1">
            <a:lumMod val="50000"/>
          </a:schemeClr>
        </a:solidFill>
      </dgm:spPr>
    </dgm:pt>
    <dgm:pt modelId="{C1847E5E-7BD7-4549-BFC7-257B5E36490C}" type="pres">
      <dgm:prSet presAssocID="{A0D52C06-A22B-4A45-9134-8403A10BF90D}" presName="linearProcess" presStyleCnt="0"/>
      <dgm:spPr/>
    </dgm:pt>
    <dgm:pt modelId="{DCCAE508-0347-495C-9136-51F6094D7950}" type="pres">
      <dgm:prSet presAssocID="{7D28F188-0076-46E3-B9A5-D8563055BE1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8A5B9-16E5-4B54-BE10-A2DB21ABDBCD}" type="pres">
      <dgm:prSet presAssocID="{26BA4087-FBD5-4DED-8C26-92F894BAFD03}" presName="sibTrans" presStyleCnt="0"/>
      <dgm:spPr/>
    </dgm:pt>
    <dgm:pt modelId="{57AD91B4-CB90-4BF1-B369-A7CC78BF01D8}" type="pres">
      <dgm:prSet presAssocID="{A0568419-BE23-4D36-876E-991E7690D52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CD694A-95CF-48B7-854C-81F85DFF001D}" type="pres">
      <dgm:prSet presAssocID="{95425654-07FB-4A7E-8CC2-5067D79484AB}" presName="sibTrans" presStyleCnt="0"/>
      <dgm:spPr/>
    </dgm:pt>
    <dgm:pt modelId="{4208E1BD-991C-473E-AEF9-CC96807FABA6}" type="pres">
      <dgm:prSet presAssocID="{388E7BD4-3B75-43CA-94CA-A346C85BCC6A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66B7C-30AD-4C1F-9052-7C1ED9CCB8D2}" type="pres">
      <dgm:prSet presAssocID="{2DB60AE5-A2D4-452F-A303-EB8D2464708D}" presName="sibTrans" presStyleCnt="0"/>
      <dgm:spPr/>
    </dgm:pt>
    <dgm:pt modelId="{E20D59AE-6C97-4233-85AA-12B0D28A7D2E}" type="pres">
      <dgm:prSet presAssocID="{705FEE6D-BD69-40D8-B963-6300335FEBCA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042D96-FA44-48CD-A0DE-7A174794B8D3}" srcId="{A0D52C06-A22B-4A45-9134-8403A10BF90D}" destId="{7D28F188-0076-46E3-B9A5-D8563055BE11}" srcOrd="0" destOrd="0" parTransId="{7BF89448-72C0-4E1F-B9C7-81A127823D7D}" sibTransId="{26BA4087-FBD5-4DED-8C26-92F894BAFD03}"/>
    <dgm:cxn modelId="{03EBA011-EDE5-9543-8670-AD7DE6870D03}" type="presOf" srcId="{A0568419-BE23-4D36-876E-991E7690D523}" destId="{57AD91B4-CB90-4BF1-B369-A7CC78BF01D8}" srcOrd="0" destOrd="0" presId="urn:microsoft.com/office/officeart/2005/8/layout/hProcess9"/>
    <dgm:cxn modelId="{DFE1F48D-7D78-AC49-8866-7ED876AFCA97}" type="presOf" srcId="{388E7BD4-3B75-43CA-94CA-A346C85BCC6A}" destId="{4208E1BD-991C-473E-AEF9-CC96807FABA6}" srcOrd="0" destOrd="0" presId="urn:microsoft.com/office/officeart/2005/8/layout/hProcess9"/>
    <dgm:cxn modelId="{CEF3E0D6-F23A-4891-A4F5-ACDA17507F53}" srcId="{A0D52C06-A22B-4A45-9134-8403A10BF90D}" destId="{A0568419-BE23-4D36-876E-991E7690D523}" srcOrd="1" destOrd="0" parTransId="{F2841082-FCD4-4A7F-A19B-63D13C35905A}" sibTransId="{95425654-07FB-4A7E-8CC2-5067D79484AB}"/>
    <dgm:cxn modelId="{479A1E5C-A3A5-4C4B-9BE9-1CE00AE3401C}" type="presOf" srcId="{A0D52C06-A22B-4A45-9134-8403A10BF90D}" destId="{7F5580F6-0F8C-408A-B776-9F02EC0A9F97}" srcOrd="0" destOrd="0" presId="urn:microsoft.com/office/officeart/2005/8/layout/hProcess9"/>
    <dgm:cxn modelId="{C0E15445-7A37-4A29-B971-F034C2AADEDD}" srcId="{A0D52C06-A22B-4A45-9134-8403A10BF90D}" destId="{705FEE6D-BD69-40D8-B963-6300335FEBCA}" srcOrd="3" destOrd="0" parTransId="{FD074037-E09A-4DE0-BA87-376F61BC83F1}" sibTransId="{13C6CE99-2C37-4DFE-AA19-053B1E5C167B}"/>
    <dgm:cxn modelId="{A719B860-9261-7E41-855C-B329DCC57337}" type="presOf" srcId="{7D28F188-0076-46E3-B9A5-D8563055BE11}" destId="{DCCAE508-0347-495C-9136-51F6094D7950}" srcOrd="0" destOrd="0" presId="urn:microsoft.com/office/officeart/2005/8/layout/hProcess9"/>
    <dgm:cxn modelId="{0DD708A1-9E8A-9747-987C-AD8F7C98C86A}" type="presOf" srcId="{705FEE6D-BD69-40D8-B963-6300335FEBCA}" destId="{E20D59AE-6C97-4233-85AA-12B0D28A7D2E}" srcOrd="0" destOrd="0" presId="urn:microsoft.com/office/officeart/2005/8/layout/hProcess9"/>
    <dgm:cxn modelId="{34E56B0E-F7AF-45AB-B98C-0AB5677C07D1}" srcId="{A0D52C06-A22B-4A45-9134-8403A10BF90D}" destId="{388E7BD4-3B75-43CA-94CA-A346C85BCC6A}" srcOrd="2" destOrd="0" parTransId="{4A4549E0-CB5A-4E8B-896F-1F437B968B93}" sibTransId="{2DB60AE5-A2D4-452F-A303-EB8D2464708D}"/>
    <dgm:cxn modelId="{61FAF479-B193-CF41-B5E9-57284FB910EB}" type="presParOf" srcId="{7F5580F6-0F8C-408A-B776-9F02EC0A9F97}" destId="{59722071-CFD3-4A84-AC01-6916DC27D0BF}" srcOrd="0" destOrd="0" presId="urn:microsoft.com/office/officeart/2005/8/layout/hProcess9"/>
    <dgm:cxn modelId="{F4BEF520-77D0-6044-ACA3-DF2E1BF2A785}" type="presParOf" srcId="{7F5580F6-0F8C-408A-B776-9F02EC0A9F97}" destId="{C1847E5E-7BD7-4549-BFC7-257B5E36490C}" srcOrd="1" destOrd="0" presId="urn:microsoft.com/office/officeart/2005/8/layout/hProcess9"/>
    <dgm:cxn modelId="{B5832822-E160-EE44-BDB1-28285439A094}" type="presParOf" srcId="{C1847E5E-7BD7-4549-BFC7-257B5E36490C}" destId="{DCCAE508-0347-495C-9136-51F6094D7950}" srcOrd="0" destOrd="0" presId="urn:microsoft.com/office/officeart/2005/8/layout/hProcess9"/>
    <dgm:cxn modelId="{55D3F080-13B0-0743-A84C-5640CC481270}" type="presParOf" srcId="{C1847E5E-7BD7-4549-BFC7-257B5E36490C}" destId="{76F8A5B9-16E5-4B54-BE10-A2DB21ABDBCD}" srcOrd="1" destOrd="0" presId="urn:microsoft.com/office/officeart/2005/8/layout/hProcess9"/>
    <dgm:cxn modelId="{4A7E8217-E882-9242-A6D3-7CD3CF62A8D0}" type="presParOf" srcId="{C1847E5E-7BD7-4549-BFC7-257B5E36490C}" destId="{57AD91B4-CB90-4BF1-B369-A7CC78BF01D8}" srcOrd="2" destOrd="0" presId="urn:microsoft.com/office/officeart/2005/8/layout/hProcess9"/>
    <dgm:cxn modelId="{774969FE-301C-B24B-8673-D47897112AA0}" type="presParOf" srcId="{C1847E5E-7BD7-4549-BFC7-257B5E36490C}" destId="{C1CD694A-95CF-48B7-854C-81F85DFF001D}" srcOrd="3" destOrd="0" presId="urn:microsoft.com/office/officeart/2005/8/layout/hProcess9"/>
    <dgm:cxn modelId="{BF716922-3910-AE4D-9240-0FDA05896839}" type="presParOf" srcId="{C1847E5E-7BD7-4549-BFC7-257B5E36490C}" destId="{4208E1BD-991C-473E-AEF9-CC96807FABA6}" srcOrd="4" destOrd="0" presId="urn:microsoft.com/office/officeart/2005/8/layout/hProcess9"/>
    <dgm:cxn modelId="{54AC7EB4-F75A-0A43-A9EB-DDBE899A7253}" type="presParOf" srcId="{C1847E5E-7BD7-4549-BFC7-257B5E36490C}" destId="{61266B7C-30AD-4C1F-9052-7C1ED9CCB8D2}" srcOrd="5" destOrd="0" presId="urn:microsoft.com/office/officeart/2005/8/layout/hProcess9"/>
    <dgm:cxn modelId="{8041FD46-FC1D-1E49-8EEA-9C46E2E24248}" type="presParOf" srcId="{C1847E5E-7BD7-4549-BFC7-257B5E36490C}" destId="{E20D59AE-6C97-4233-85AA-12B0D28A7D2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20F8DD-E63B-C745-9BE5-69E47A9464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4C2BA5-07DA-6D4C-9E7D-ECADA0EEFC3B}">
      <dgm:prSet phldrT="[Text]"/>
      <dgm:spPr/>
      <dgm:t>
        <a:bodyPr/>
        <a:lstStyle/>
        <a:p>
          <a:r>
            <a:rPr lang="en-US" dirty="0" smtClean="0"/>
            <a:t>PNE</a:t>
          </a:r>
          <a:endParaRPr lang="en-US" dirty="0"/>
        </a:p>
      </dgm:t>
    </dgm:pt>
    <dgm:pt modelId="{5202B8A6-BBDB-7C4E-967D-A226016F7774}" type="parTrans" cxnId="{701B8321-66F5-C341-A4DA-02BE499134D9}">
      <dgm:prSet/>
      <dgm:spPr/>
      <dgm:t>
        <a:bodyPr/>
        <a:lstStyle/>
        <a:p>
          <a:endParaRPr lang="en-US"/>
        </a:p>
      </dgm:t>
    </dgm:pt>
    <dgm:pt modelId="{2F76C3FD-9C94-7146-B35C-2E7ECD211AFF}" type="sibTrans" cxnId="{701B8321-66F5-C341-A4DA-02BE499134D9}">
      <dgm:prSet/>
      <dgm:spPr/>
      <dgm:t>
        <a:bodyPr/>
        <a:lstStyle/>
        <a:p>
          <a:endParaRPr lang="en-US"/>
        </a:p>
      </dgm:t>
    </dgm:pt>
    <dgm:pt modelId="{B67242F7-1CF0-044C-9FD9-678C643A3470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Target gaps</a:t>
          </a:r>
          <a:endParaRPr lang="en-US" dirty="0"/>
        </a:p>
      </dgm:t>
    </dgm:pt>
    <dgm:pt modelId="{85E06993-79E2-B047-B8CB-79462D97C767}" type="parTrans" cxnId="{C5E2DE5F-028C-AB47-A04A-CF84C964808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FEBC16EE-B4FA-764F-9E50-781D9E64CAF2}" type="sibTrans" cxnId="{C5E2DE5F-028C-AB47-A04A-CF84C964808D}">
      <dgm:prSet/>
      <dgm:spPr/>
      <dgm:t>
        <a:bodyPr/>
        <a:lstStyle/>
        <a:p>
          <a:endParaRPr lang="en-US"/>
        </a:p>
      </dgm:t>
    </dgm:pt>
    <dgm:pt modelId="{9CD51A5B-6CE9-4341-8D13-A92C19609C1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Link density</a:t>
          </a:r>
          <a:endParaRPr lang="en-US" dirty="0"/>
        </a:p>
      </dgm:t>
    </dgm:pt>
    <dgm:pt modelId="{31E49059-76D4-1047-ACCC-9BE8A54815B3}" type="parTrans" cxnId="{FC6AF2FB-853B-174D-9D1A-8FEE945A5AEB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C17DA6CB-3CEE-B246-B6E6-8221D8FA1B90}" type="sibTrans" cxnId="{FC6AF2FB-853B-174D-9D1A-8FEE945A5AEB}">
      <dgm:prSet/>
      <dgm:spPr/>
      <dgm:t>
        <a:bodyPr/>
        <a:lstStyle/>
        <a:p>
          <a:endParaRPr lang="en-US"/>
        </a:p>
      </dgm:t>
    </dgm:pt>
    <dgm:pt modelId="{046CD87A-101A-7C48-8E9C-F389F1019C3E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Diagonality</a:t>
          </a:r>
          <a:endParaRPr lang="en-US" dirty="0"/>
        </a:p>
      </dgm:t>
    </dgm:pt>
    <dgm:pt modelId="{C6452DB9-F5A7-8447-9D3A-9CE681B3D2DE}" type="parTrans" cxnId="{A8DCCEF4-A0D1-9045-BC97-DAF6FEE139F1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3669B336-C8B7-A64C-B266-B0E319A2E848}" type="sibTrans" cxnId="{A8DCCEF4-A0D1-9045-BC97-DAF6FEE139F1}">
      <dgm:prSet/>
      <dgm:spPr/>
      <dgm:t>
        <a:bodyPr/>
        <a:lstStyle/>
        <a:p>
          <a:endParaRPr lang="en-US"/>
        </a:p>
      </dgm:t>
    </dgm:pt>
    <dgm:pt modelId="{8D484589-18C6-9448-8CC4-36C901B800CC}" type="pres">
      <dgm:prSet presAssocID="{A520F8DD-E63B-C745-9BE5-69E47A9464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9E46DC-0654-5440-BB57-17CC88EE27EE}" type="pres">
      <dgm:prSet presAssocID="{C74C2BA5-07DA-6D4C-9E7D-ECADA0EEFC3B}" presName="centerShape" presStyleLbl="node0" presStyleIdx="0" presStyleCnt="1"/>
      <dgm:spPr/>
      <dgm:t>
        <a:bodyPr/>
        <a:lstStyle/>
        <a:p>
          <a:endParaRPr lang="en-US"/>
        </a:p>
      </dgm:t>
    </dgm:pt>
    <dgm:pt modelId="{3E5EFAC9-1FE7-C94C-A949-FEE031395E43}" type="pres">
      <dgm:prSet presAssocID="{85E06993-79E2-B047-B8CB-79462D97C767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C1837B3B-5015-694B-A8CD-B260C604F31C}" type="pres">
      <dgm:prSet presAssocID="{B67242F7-1CF0-044C-9FD9-678C643A347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BAE945-3AF2-A345-A23F-82C54F9413AC}" type="pres">
      <dgm:prSet presAssocID="{31E49059-76D4-1047-ACCC-9BE8A54815B3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2F2B52F2-9FBF-5A40-9EA7-D03445542834}" type="pres">
      <dgm:prSet presAssocID="{9CD51A5B-6CE9-4341-8D13-A92C19609C1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75B12-CF2E-0048-A3EE-EAFAA4FA0D45}" type="pres">
      <dgm:prSet presAssocID="{C6452DB9-F5A7-8447-9D3A-9CE681B3D2DE}" presName="parTrans" presStyleLbl="bgSibTrans2D1" presStyleIdx="2" presStyleCnt="3" custAng="116448" custScaleY="31999"/>
      <dgm:spPr/>
      <dgm:t>
        <a:bodyPr/>
        <a:lstStyle/>
        <a:p>
          <a:endParaRPr lang="en-US"/>
        </a:p>
      </dgm:t>
    </dgm:pt>
    <dgm:pt modelId="{40C42560-36E5-7A47-B1B5-4B0B7A3BFA7C}" type="pres">
      <dgm:prSet presAssocID="{046CD87A-101A-7C48-8E9C-F389F1019C3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A2974F-A048-624F-A02E-E6F05EDA174F}" type="presOf" srcId="{A520F8DD-E63B-C745-9BE5-69E47A9464C5}" destId="{8D484589-18C6-9448-8CC4-36C901B800CC}" srcOrd="0" destOrd="0" presId="urn:microsoft.com/office/officeart/2005/8/layout/radial4"/>
    <dgm:cxn modelId="{C5E2DE5F-028C-AB47-A04A-CF84C964808D}" srcId="{C74C2BA5-07DA-6D4C-9E7D-ECADA0EEFC3B}" destId="{B67242F7-1CF0-044C-9FD9-678C643A3470}" srcOrd="0" destOrd="0" parTransId="{85E06993-79E2-B047-B8CB-79462D97C767}" sibTransId="{FEBC16EE-B4FA-764F-9E50-781D9E64CAF2}"/>
    <dgm:cxn modelId="{57196C07-13E8-0342-A701-6691B97B4B30}" type="presOf" srcId="{31E49059-76D4-1047-ACCC-9BE8A54815B3}" destId="{39BAE945-3AF2-A345-A23F-82C54F9413AC}" srcOrd="0" destOrd="0" presId="urn:microsoft.com/office/officeart/2005/8/layout/radial4"/>
    <dgm:cxn modelId="{DF26E3CE-7E32-4746-8C4B-D624DEDFA87A}" type="presOf" srcId="{9CD51A5B-6CE9-4341-8D13-A92C19609C18}" destId="{2F2B52F2-9FBF-5A40-9EA7-D03445542834}" srcOrd="0" destOrd="0" presId="urn:microsoft.com/office/officeart/2005/8/layout/radial4"/>
    <dgm:cxn modelId="{A8DCCEF4-A0D1-9045-BC97-DAF6FEE139F1}" srcId="{C74C2BA5-07DA-6D4C-9E7D-ECADA0EEFC3B}" destId="{046CD87A-101A-7C48-8E9C-F389F1019C3E}" srcOrd="2" destOrd="0" parTransId="{C6452DB9-F5A7-8447-9D3A-9CE681B3D2DE}" sibTransId="{3669B336-C8B7-A64C-B266-B0E319A2E848}"/>
    <dgm:cxn modelId="{701B8321-66F5-C341-A4DA-02BE499134D9}" srcId="{A520F8DD-E63B-C745-9BE5-69E47A9464C5}" destId="{C74C2BA5-07DA-6D4C-9E7D-ECADA0EEFC3B}" srcOrd="0" destOrd="0" parTransId="{5202B8A6-BBDB-7C4E-967D-A226016F7774}" sibTransId="{2F76C3FD-9C94-7146-B35C-2E7ECD211AFF}"/>
    <dgm:cxn modelId="{CB8F3437-E32F-5140-AA51-2F02E946CBFF}" type="presOf" srcId="{046CD87A-101A-7C48-8E9C-F389F1019C3E}" destId="{40C42560-36E5-7A47-B1B5-4B0B7A3BFA7C}" srcOrd="0" destOrd="0" presId="urn:microsoft.com/office/officeart/2005/8/layout/radial4"/>
    <dgm:cxn modelId="{1C13F0D9-F3DB-9C4A-998D-776F1779D690}" type="presOf" srcId="{B67242F7-1CF0-044C-9FD9-678C643A3470}" destId="{C1837B3B-5015-694B-A8CD-B260C604F31C}" srcOrd="0" destOrd="0" presId="urn:microsoft.com/office/officeart/2005/8/layout/radial4"/>
    <dgm:cxn modelId="{FC6AF2FB-853B-174D-9D1A-8FEE945A5AEB}" srcId="{C74C2BA5-07DA-6D4C-9E7D-ECADA0EEFC3B}" destId="{9CD51A5B-6CE9-4341-8D13-A92C19609C18}" srcOrd="1" destOrd="0" parTransId="{31E49059-76D4-1047-ACCC-9BE8A54815B3}" sibTransId="{C17DA6CB-3CEE-B246-B6E6-8221D8FA1B90}"/>
    <dgm:cxn modelId="{CED8BA1D-9D4D-ED4B-A822-B32A74150B35}" type="presOf" srcId="{85E06993-79E2-B047-B8CB-79462D97C767}" destId="{3E5EFAC9-1FE7-C94C-A949-FEE031395E43}" srcOrd="0" destOrd="0" presId="urn:microsoft.com/office/officeart/2005/8/layout/radial4"/>
    <dgm:cxn modelId="{E43DD8C6-3DB1-1149-AD0D-8BA95C52DD6A}" type="presOf" srcId="{C6452DB9-F5A7-8447-9D3A-9CE681B3D2DE}" destId="{E2775B12-CF2E-0048-A3EE-EAFAA4FA0D45}" srcOrd="0" destOrd="0" presId="urn:microsoft.com/office/officeart/2005/8/layout/radial4"/>
    <dgm:cxn modelId="{43712BD2-AEF2-5948-879A-BCEC25258DA1}" type="presOf" srcId="{C74C2BA5-07DA-6D4C-9E7D-ECADA0EEFC3B}" destId="{F69E46DC-0654-5440-BB57-17CC88EE27EE}" srcOrd="0" destOrd="0" presId="urn:microsoft.com/office/officeart/2005/8/layout/radial4"/>
    <dgm:cxn modelId="{8685FA06-D949-2A45-BECC-26EF4C3AACCB}" type="presParOf" srcId="{8D484589-18C6-9448-8CC4-36C901B800CC}" destId="{F69E46DC-0654-5440-BB57-17CC88EE27EE}" srcOrd="0" destOrd="0" presId="urn:microsoft.com/office/officeart/2005/8/layout/radial4"/>
    <dgm:cxn modelId="{1644CD3C-02D2-5846-9D99-847F387BD3A5}" type="presParOf" srcId="{8D484589-18C6-9448-8CC4-36C901B800CC}" destId="{3E5EFAC9-1FE7-C94C-A949-FEE031395E43}" srcOrd="1" destOrd="0" presId="urn:microsoft.com/office/officeart/2005/8/layout/radial4"/>
    <dgm:cxn modelId="{86D2BA00-4D11-E948-8ED6-F7364D9B7F02}" type="presParOf" srcId="{8D484589-18C6-9448-8CC4-36C901B800CC}" destId="{C1837B3B-5015-694B-A8CD-B260C604F31C}" srcOrd="2" destOrd="0" presId="urn:microsoft.com/office/officeart/2005/8/layout/radial4"/>
    <dgm:cxn modelId="{01E34853-6EDD-6145-BD6D-E445AB9DF7AD}" type="presParOf" srcId="{8D484589-18C6-9448-8CC4-36C901B800CC}" destId="{39BAE945-3AF2-A345-A23F-82C54F9413AC}" srcOrd="3" destOrd="0" presId="urn:microsoft.com/office/officeart/2005/8/layout/radial4"/>
    <dgm:cxn modelId="{F965A6DE-4E97-794E-B003-D49F16C67CF5}" type="presParOf" srcId="{8D484589-18C6-9448-8CC4-36C901B800CC}" destId="{2F2B52F2-9FBF-5A40-9EA7-D03445542834}" srcOrd="4" destOrd="0" presId="urn:microsoft.com/office/officeart/2005/8/layout/radial4"/>
    <dgm:cxn modelId="{A475990A-ACC4-C640-BE7F-E397C94C6446}" type="presParOf" srcId="{8D484589-18C6-9448-8CC4-36C901B800CC}" destId="{E2775B12-CF2E-0048-A3EE-EAFAA4FA0D45}" srcOrd="5" destOrd="0" presId="urn:microsoft.com/office/officeart/2005/8/layout/radial4"/>
    <dgm:cxn modelId="{A6962A56-DB54-C140-8DE2-DCE7F379862D}" type="presParOf" srcId="{8D484589-18C6-9448-8CC4-36C901B800CC}" destId="{40C42560-36E5-7A47-B1B5-4B0B7A3BFA7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20F8DD-E63B-C745-9BE5-69E47A9464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4C2BA5-07DA-6D4C-9E7D-ECADA0EEFC3B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Inv. Phi (</a:t>
          </a:r>
          <a:r>
            <a:rPr lang="en-US" dirty="0" err="1" smtClean="0">
              <a:solidFill>
                <a:srgbClr val="000000"/>
              </a:solidFill>
            </a:rPr>
            <a:t>f|e</a:t>
          </a:r>
          <a:r>
            <a:rPr lang="en-US" dirty="0" smtClean="0">
              <a:solidFill>
                <a:srgbClr val="000000"/>
              </a:solidFill>
            </a:rPr>
            <a:t>)</a:t>
          </a:r>
          <a:endParaRPr lang="en-US" dirty="0">
            <a:solidFill>
              <a:srgbClr val="000000"/>
            </a:solidFill>
          </a:endParaRPr>
        </a:p>
      </dgm:t>
    </dgm:pt>
    <dgm:pt modelId="{5202B8A6-BBDB-7C4E-967D-A226016F7774}" type="parTrans" cxnId="{701B8321-66F5-C341-A4DA-02BE499134D9}">
      <dgm:prSet/>
      <dgm:spPr/>
      <dgm:t>
        <a:bodyPr/>
        <a:lstStyle/>
        <a:p>
          <a:endParaRPr lang="en-US"/>
        </a:p>
      </dgm:t>
    </dgm:pt>
    <dgm:pt modelId="{2F76C3FD-9C94-7146-B35C-2E7ECD211AFF}" type="sibTrans" cxnId="{701B8321-66F5-C341-A4DA-02BE499134D9}">
      <dgm:prSet/>
      <dgm:spPr/>
      <dgm:t>
        <a:bodyPr/>
        <a:lstStyle/>
        <a:p>
          <a:endParaRPr lang="en-US"/>
        </a:p>
      </dgm:t>
    </dgm:pt>
    <dgm:pt modelId="{B67242F7-1CF0-044C-9FD9-678C643A3470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Source Gaps</a:t>
          </a:r>
          <a:endParaRPr lang="en-US" dirty="0"/>
        </a:p>
      </dgm:t>
    </dgm:pt>
    <dgm:pt modelId="{85E06993-79E2-B047-B8CB-79462D97C767}" type="parTrans" cxnId="{C5E2DE5F-028C-AB47-A04A-CF84C964808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FEBC16EE-B4FA-764F-9E50-781D9E64CAF2}" type="sibTrans" cxnId="{C5E2DE5F-028C-AB47-A04A-CF84C964808D}">
      <dgm:prSet/>
      <dgm:spPr/>
      <dgm:t>
        <a:bodyPr/>
        <a:lstStyle/>
        <a:p>
          <a:endParaRPr lang="en-US"/>
        </a:p>
      </dgm:t>
    </dgm:pt>
    <dgm:pt modelId="{8D484589-18C6-9448-8CC4-36C901B800CC}" type="pres">
      <dgm:prSet presAssocID="{A520F8DD-E63B-C745-9BE5-69E47A9464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9E46DC-0654-5440-BB57-17CC88EE27EE}" type="pres">
      <dgm:prSet presAssocID="{C74C2BA5-07DA-6D4C-9E7D-ECADA0EEFC3B}" presName="centerShape" presStyleLbl="node0" presStyleIdx="0" presStyleCnt="1" custScaleX="136199"/>
      <dgm:spPr/>
      <dgm:t>
        <a:bodyPr/>
        <a:lstStyle/>
        <a:p>
          <a:endParaRPr lang="en-US"/>
        </a:p>
      </dgm:t>
    </dgm:pt>
    <dgm:pt modelId="{3E5EFAC9-1FE7-C94C-A949-FEE031395E43}" type="pres">
      <dgm:prSet presAssocID="{85E06993-79E2-B047-B8CB-79462D97C767}" presName="parTrans" presStyleLbl="bgSibTrans2D1" presStyleIdx="0" presStyleCnt="1"/>
      <dgm:spPr/>
      <dgm:t>
        <a:bodyPr/>
        <a:lstStyle/>
        <a:p>
          <a:endParaRPr lang="en-US"/>
        </a:p>
      </dgm:t>
    </dgm:pt>
    <dgm:pt modelId="{C1837B3B-5015-694B-A8CD-B260C604F31C}" type="pres">
      <dgm:prSet presAssocID="{B67242F7-1CF0-044C-9FD9-678C643A3470}" presName="node" presStyleLbl="node1" presStyleIdx="0" presStyleCnt="1" custRadScaleRad="123580" custRadScaleInc="-260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2DE5F-028C-AB47-A04A-CF84C964808D}" srcId="{C74C2BA5-07DA-6D4C-9E7D-ECADA0EEFC3B}" destId="{B67242F7-1CF0-044C-9FD9-678C643A3470}" srcOrd="0" destOrd="0" parTransId="{85E06993-79E2-B047-B8CB-79462D97C767}" sibTransId="{FEBC16EE-B4FA-764F-9E50-781D9E64CAF2}"/>
    <dgm:cxn modelId="{A4C30811-914A-7F4A-B471-D1265714B65C}" type="presOf" srcId="{C74C2BA5-07DA-6D4C-9E7D-ECADA0EEFC3B}" destId="{F69E46DC-0654-5440-BB57-17CC88EE27EE}" srcOrd="0" destOrd="0" presId="urn:microsoft.com/office/officeart/2005/8/layout/radial4"/>
    <dgm:cxn modelId="{701B8321-66F5-C341-A4DA-02BE499134D9}" srcId="{A520F8DD-E63B-C745-9BE5-69E47A9464C5}" destId="{C74C2BA5-07DA-6D4C-9E7D-ECADA0EEFC3B}" srcOrd="0" destOrd="0" parTransId="{5202B8A6-BBDB-7C4E-967D-A226016F7774}" sibTransId="{2F76C3FD-9C94-7146-B35C-2E7ECD211AFF}"/>
    <dgm:cxn modelId="{25F133B0-9F4F-AD40-9D51-B65AA92697C4}" type="presOf" srcId="{A520F8DD-E63B-C745-9BE5-69E47A9464C5}" destId="{8D484589-18C6-9448-8CC4-36C901B800CC}" srcOrd="0" destOrd="0" presId="urn:microsoft.com/office/officeart/2005/8/layout/radial4"/>
    <dgm:cxn modelId="{EE238079-280F-584B-A501-D02FBB7170AB}" type="presOf" srcId="{85E06993-79E2-B047-B8CB-79462D97C767}" destId="{3E5EFAC9-1FE7-C94C-A949-FEE031395E43}" srcOrd="0" destOrd="0" presId="urn:microsoft.com/office/officeart/2005/8/layout/radial4"/>
    <dgm:cxn modelId="{B3A89459-74F5-DF49-8F5F-93CC97850B59}" type="presOf" srcId="{B67242F7-1CF0-044C-9FD9-678C643A3470}" destId="{C1837B3B-5015-694B-A8CD-B260C604F31C}" srcOrd="0" destOrd="0" presId="urn:microsoft.com/office/officeart/2005/8/layout/radial4"/>
    <dgm:cxn modelId="{57773351-24E0-A444-A4F4-D5E421144564}" type="presParOf" srcId="{8D484589-18C6-9448-8CC4-36C901B800CC}" destId="{F69E46DC-0654-5440-BB57-17CC88EE27EE}" srcOrd="0" destOrd="0" presId="urn:microsoft.com/office/officeart/2005/8/layout/radial4"/>
    <dgm:cxn modelId="{D2920FF2-FB11-CE49-A3E7-902B2A430788}" type="presParOf" srcId="{8D484589-18C6-9448-8CC4-36C901B800CC}" destId="{3E5EFAC9-1FE7-C94C-A949-FEE031395E43}" srcOrd="1" destOrd="0" presId="urn:microsoft.com/office/officeart/2005/8/layout/radial4"/>
    <dgm:cxn modelId="{11E035E5-ADBC-C141-A0B0-16A339A008D4}" type="presParOf" srcId="{8D484589-18C6-9448-8CC4-36C901B800CC}" destId="{C1837B3B-5015-694B-A8CD-B260C604F31C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520F8DD-E63B-C745-9BE5-69E47A9464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4C2BA5-07DA-6D4C-9E7D-ECADA0EEFC3B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Phi (</a:t>
          </a:r>
          <a:r>
            <a:rPr lang="en-US" dirty="0" err="1" smtClean="0">
              <a:solidFill>
                <a:srgbClr val="000000"/>
              </a:solidFill>
            </a:rPr>
            <a:t>e|f</a:t>
          </a:r>
          <a:r>
            <a:rPr lang="en-US" dirty="0" smtClean="0">
              <a:solidFill>
                <a:srgbClr val="000000"/>
              </a:solidFill>
            </a:rPr>
            <a:t>)</a:t>
          </a:r>
          <a:endParaRPr lang="en-US" dirty="0">
            <a:solidFill>
              <a:srgbClr val="000000"/>
            </a:solidFill>
          </a:endParaRPr>
        </a:p>
      </dgm:t>
    </dgm:pt>
    <dgm:pt modelId="{5202B8A6-BBDB-7C4E-967D-A226016F7774}" type="parTrans" cxnId="{701B8321-66F5-C341-A4DA-02BE499134D9}">
      <dgm:prSet/>
      <dgm:spPr/>
      <dgm:t>
        <a:bodyPr/>
        <a:lstStyle/>
        <a:p>
          <a:endParaRPr lang="en-US"/>
        </a:p>
      </dgm:t>
    </dgm:pt>
    <dgm:pt modelId="{2F76C3FD-9C94-7146-B35C-2E7ECD211AFF}" type="sibTrans" cxnId="{701B8321-66F5-C341-A4DA-02BE499134D9}">
      <dgm:prSet/>
      <dgm:spPr/>
      <dgm:t>
        <a:bodyPr/>
        <a:lstStyle/>
        <a:p>
          <a:endParaRPr lang="en-US"/>
        </a:p>
      </dgm:t>
    </dgm:pt>
    <dgm:pt modelId="{B67242F7-1CF0-044C-9FD9-678C643A3470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Target gaps</a:t>
          </a:r>
          <a:endParaRPr lang="en-US" dirty="0"/>
        </a:p>
      </dgm:t>
    </dgm:pt>
    <dgm:pt modelId="{85E06993-79E2-B047-B8CB-79462D97C767}" type="parTrans" cxnId="{C5E2DE5F-028C-AB47-A04A-CF84C964808D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FEBC16EE-B4FA-764F-9E50-781D9E64CAF2}" type="sibTrans" cxnId="{C5E2DE5F-028C-AB47-A04A-CF84C964808D}">
      <dgm:prSet/>
      <dgm:spPr/>
      <dgm:t>
        <a:bodyPr/>
        <a:lstStyle/>
        <a:p>
          <a:endParaRPr lang="en-US"/>
        </a:p>
      </dgm:t>
    </dgm:pt>
    <dgm:pt modelId="{8D484589-18C6-9448-8CC4-36C901B800CC}" type="pres">
      <dgm:prSet presAssocID="{A520F8DD-E63B-C745-9BE5-69E47A9464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9E46DC-0654-5440-BB57-17CC88EE27EE}" type="pres">
      <dgm:prSet presAssocID="{C74C2BA5-07DA-6D4C-9E7D-ECADA0EEFC3B}" presName="centerShape" presStyleLbl="node0" presStyleIdx="0" presStyleCnt="1" custScaleX="104982"/>
      <dgm:spPr/>
      <dgm:t>
        <a:bodyPr/>
        <a:lstStyle/>
        <a:p>
          <a:endParaRPr lang="en-US"/>
        </a:p>
      </dgm:t>
    </dgm:pt>
    <dgm:pt modelId="{3E5EFAC9-1FE7-C94C-A949-FEE031395E43}" type="pres">
      <dgm:prSet presAssocID="{85E06993-79E2-B047-B8CB-79462D97C767}" presName="parTrans" presStyleLbl="bgSibTrans2D1" presStyleIdx="0" presStyleCnt="1"/>
      <dgm:spPr/>
      <dgm:t>
        <a:bodyPr/>
        <a:lstStyle/>
        <a:p>
          <a:endParaRPr lang="en-US"/>
        </a:p>
      </dgm:t>
    </dgm:pt>
    <dgm:pt modelId="{C1837B3B-5015-694B-A8CD-B260C604F31C}" type="pres">
      <dgm:prSet presAssocID="{B67242F7-1CF0-044C-9FD9-678C643A3470}" presName="node" presStyleLbl="node1" presStyleIdx="0" presStyleCnt="1" custRadScaleRad="125347" custRadScaleInc="205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2DE5F-028C-AB47-A04A-CF84C964808D}" srcId="{C74C2BA5-07DA-6D4C-9E7D-ECADA0EEFC3B}" destId="{B67242F7-1CF0-044C-9FD9-678C643A3470}" srcOrd="0" destOrd="0" parTransId="{85E06993-79E2-B047-B8CB-79462D97C767}" sibTransId="{FEBC16EE-B4FA-764F-9E50-781D9E64CAF2}"/>
    <dgm:cxn modelId="{0CA43A73-E594-344E-AC19-C82337A2DD33}" type="presOf" srcId="{85E06993-79E2-B047-B8CB-79462D97C767}" destId="{3E5EFAC9-1FE7-C94C-A949-FEE031395E43}" srcOrd="0" destOrd="0" presId="urn:microsoft.com/office/officeart/2005/8/layout/radial4"/>
    <dgm:cxn modelId="{B29DB84C-754A-DF4B-9929-BD60AA40B545}" type="presOf" srcId="{A520F8DD-E63B-C745-9BE5-69E47A9464C5}" destId="{8D484589-18C6-9448-8CC4-36C901B800CC}" srcOrd="0" destOrd="0" presId="urn:microsoft.com/office/officeart/2005/8/layout/radial4"/>
    <dgm:cxn modelId="{701B8321-66F5-C341-A4DA-02BE499134D9}" srcId="{A520F8DD-E63B-C745-9BE5-69E47A9464C5}" destId="{C74C2BA5-07DA-6D4C-9E7D-ECADA0EEFC3B}" srcOrd="0" destOrd="0" parTransId="{5202B8A6-BBDB-7C4E-967D-A226016F7774}" sibTransId="{2F76C3FD-9C94-7146-B35C-2E7ECD211AFF}"/>
    <dgm:cxn modelId="{8D0DF52E-BE66-AA44-A9C4-F8A5E7EDAF43}" type="presOf" srcId="{C74C2BA5-07DA-6D4C-9E7D-ECADA0EEFC3B}" destId="{F69E46DC-0654-5440-BB57-17CC88EE27EE}" srcOrd="0" destOrd="0" presId="urn:microsoft.com/office/officeart/2005/8/layout/radial4"/>
    <dgm:cxn modelId="{45BD268E-F289-D94E-9FDA-7CA21298936D}" type="presOf" srcId="{B67242F7-1CF0-044C-9FD9-678C643A3470}" destId="{C1837B3B-5015-694B-A8CD-B260C604F31C}" srcOrd="0" destOrd="0" presId="urn:microsoft.com/office/officeart/2005/8/layout/radial4"/>
    <dgm:cxn modelId="{98AD6450-C05D-1840-84A8-0B8A4F093108}" type="presParOf" srcId="{8D484589-18C6-9448-8CC4-36C901B800CC}" destId="{F69E46DC-0654-5440-BB57-17CC88EE27EE}" srcOrd="0" destOrd="0" presId="urn:microsoft.com/office/officeart/2005/8/layout/radial4"/>
    <dgm:cxn modelId="{4EBBF2A5-0402-5449-B637-8A012F9F79C1}" type="presParOf" srcId="{8D484589-18C6-9448-8CC4-36C901B800CC}" destId="{3E5EFAC9-1FE7-C94C-A949-FEE031395E43}" srcOrd="1" destOrd="0" presId="urn:microsoft.com/office/officeart/2005/8/layout/radial4"/>
    <dgm:cxn modelId="{CFF02E51-704D-7845-9CE8-3F3EC0FECB9C}" type="presParOf" srcId="{8D484589-18C6-9448-8CC4-36C901B800CC}" destId="{C1837B3B-5015-694B-A8CD-B260C604F31C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A255-0FA2-4649-9337-4CECC2973451}">
      <dsp:nvSpPr>
        <dsp:cNvPr id="0" name=""/>
        <dsp:cNvSpPr/>
      </dsp:nvSpPr>
      <dsp:spPr>
        <a:xfrm>
          <a:off x="904410" y="494662"/>
          <a:ext cx="3300636" cy="3300636"/>
        </a:xfrm>
        <a:prstGeom prst="blockArc">
          <a:avLst>
            <a:gd name="adj1" fmla="val 9000000"/>
            <a:gd name="adj2" fmla="val 16200000"/>
            <a:gd name="adj3" fmla="val 464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89C443-F54A-4FF2-B5D3-76DAF8D1B9C5}">
      <dsp:nvSpPr>
        <dsp:cNvPr id="0" name=""/>
        <dsp:cNvSpPr/>
      </dsp:nvSpPr>
      <dsp:spPr>
        <a:xfrm>
          <a:off x="904410" y="494662"/>
          <a:ext cx="3300636" cy="3300636"/>
        </a:xfrm>
        <a:prstGeom prst="blockArc">
          <a:avLst>
            <a:gd name="adj1" fmla="val 1800000"/>
            <a:gd name="adj2" fmla="val 9000000"/>
            <a:gd name="adj3" fmla="val 464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077DAA-ED87-454B-BF50-D648C2F62BC8}">
      <dsp:nvSpPr>
        <dsp:cNvPr id="0" name=""/>
        <dsp:cNvSpPr/>
      </dsp:nvSpPr>
      <dsp:spPr>
        <a:xfrm>
          <a:off x="904410" y="494662"/>
          <a:ext cx="3300636" cy="3300636"/>
        </a:xfrm>
        <a:prstGeom prst="blockArc">
          <a:avLst>
            <a:gd name="adj1" fmla="val 16200000"/>
            <a:gd name="adj2" fmla="val 1800000"/>
            <a:gd name="adj3" fmla="val 464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AAE75A-09F0-4374-A584-546C6F80EC8E}">
      <dsp:nvSpPr>
        <dsp:cNvPr id="0" name=""/>
        <dsp:cNvSpPr/>
      </dsp:nvSpPr>
      <dsp:spPr>
        <a:xfrm>
          <a:off x="1795046" y="1385298"/>
          <a:ext cx="1519364" cy="1519364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smtClean="0"/>
            <a:t>Machine</a:t>
          </a:r>
          <a:br>
            <a:rPr lang="es-MX" sz="1500" kern="1200" dirty="0" smtClean="0"/>
          </a:br>
          <a:r>
            <a:rPr lang="es-MX" sz="1500" kern="1200" dirty="0" err="1" smtClean="0"/>
            <a:t>Translation</a:t>
          </a:r>
          <a:endParaRPr lang="en-US" sz="1500" kern="1200" dirty="0"/>
        </a:p>
      </dsp:txBody>
      <dsp:txXfrm>
        <a:off x="2017552" y="1607804"/>
        <a:ext cx="1074352" cy="1074352"/>
      </dsp:txXfrm>
    </dsp:sp>
    <dsp:sp modelId="{FF22476E-BBCE-485D-AD3D-B5E9032538B4}">
      <dsp:nvSpPr>
        <dsp:cNvPr id="0" name=""/>
        <dsp:cNvSpPr/>
      </dsp:nvSpPr>
      <dsp:spPr>
        <a:xfrm>
          <a:off x="2022950" y="1173"/>
          <a:ext cx="1063555" cy="106355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rgbClr val="561515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b="0" kern="1200" dirty="0" err="1" smtClean="0"/>
            <a:t>Statistical</a:t>
          </a:r>
          <a:endParaRPr lang="en-US" sz="1200" b="0" kern="1200" dirty="0"/>
        </a:p>
      </dsp:txBody>
      <dsp:txXfrm>
        <a:off x="2178704" y="156927"/>
        <a:ext cx="752047" cy="752047"/>
      </dsp:txXfrm>
    </dsp:sp>
    <dsp:sp modelId="{312CC7BB-F2BD-43E0-9A3B-B216AF03F9FF}">
      <dsp:nvSpPr>
        <dsp:cNvPr id="0" name=""/>
        <dsp:cNvSpPr/>
      </dsp:nvSpPr>
      <dsp:spPr>
        <a:xfrm>
          <a:off x="3419009" y="2419218"/>
          <a:ext cx="1063555" cy="106355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smtClean="0"/>
            <a:t>Rule-</a:t>
          </a:r>
          <a:r>
            <a:rPr lang="es-MX" sz="1200" kern="1200" dirty="0" err="1" smtClean="0"/>
            <a:t>based</a:t>
          </a:r>
          <a:endParaRPr lang="en-US" sz="1200" kern="1200" dirty="0"/>
        </a:p>
      </dsp:txBody>
      <dsp:txXfrm>
        <a:off x="3574763" y="2574972"/>
        <a:ext cx="752047" cy="752047"/>
      </dsp:txXfrm>
    </dsp:sp>
    <dsp:sp modelId="{E45A3F3E-3B65-454C-B07E-FF1E088F61CD}">
      <dsp:nvSpPr>
        <dsp:cNvPr id="0" name=""/>
        <dsp:cNvSpPr/>
      </dsp:nvSpPr>
      <dsp:spPr>
        <a:xfrm>
          <a:off x="626891" y="2419218"/>
          <a:ext cx="1063555" cy="106355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dirty="0" err="1" smtClean="0"/>
            <a:t>Example-based</a:t>
          </a:r>
          <a:endParaRPr lang="en-US" sz="1200" kern="1200" dirty="0"/>
        </a:p>
      </dsp:txBody>
      <dsp:txXfrm>
        <a:off x="782645" y="2574972"/>
        <a:ext cx="752047" cy="7520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E46DC-0654-5440-BB57-17CC88EE27EE}">
      <dsp:nvSpPr>
        <dsp:cNvPr id="0" name=""/>
        <dsp:cNvSpPr/>
      </dsp:nvSpPr>
      <dsp:spPr>
        <a:xfrm>
          <a:off x="952600" y="1084889"/>
          <a:ext cx="974649" cy="9746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000000"/>
              </a:solidFill>
            </a:rPr>
            <a:t> </a:t>
          </a:r>
          <a:r>
            <a:rPr lang="en-US" sz="1500" kern="1200" dirty="0" err="1" smtClean="0">
              <a:solidFill>
                <a:srgbClr val="000000"/>
              </a:solidFill>
            </a:rPr>
            <a:t>Inv</a:t>
          </a:r>
          <a:r>
            <a:rPr lang="en-US" sz="1500" kern="1200" dirty="0" smtClean="0">
              <a:solidFill>
                <a:srgbClr val="000000"/>
              </a:solidFill>
            </a:rPr>
            <a:t> </a:t>
          </a:r>
          <a:r>
            <a:rPr lang="en-US" sz="1500" kern="1200" dirty="0" err="1" smtClean="0">
              <a:solidFill>
                <a:srgbClr val="000000"/>
              </a:solidFill>
            </a:rPr>
            <a:t>Lex</a:t>
          </a:r>
          <a:r>
            <a:rPr lang="en-US" sz="1500" kern="1200" dirty="0" smtClean="0">
              <a:solidFill>
                <a:srgbClr val="000000"/>
              </a:solidFill>
            </a:rPr>
            <a:t/>
          </a:r>
          <a:br>
            <a:rPr lang="en-US" sz="1500" kern="1200" dirty="0" smtClean="0">
              <a:solidFill>
                <a:srgbClr val="000000"/>
              </a:solidFill>
            </a:rPr>
          </a:br>
          <a:r>
            <a:rPr lang="en-US" sz="1500" kern="1200" dirty="0" smtClean="0">
              <a:solidFill>
                <a:srgbClr val="000000"/>
              </a:solidFill>
            </a:rPr>
            <a:t>(</a:t>
          </a:r>
          <a:r>
            <a:rPr lang="en-US" sz="1500" kern="1200" dirty="0" err="1" smtClean="0">
              <a:solidFill>
                <a:srgbClr val="000000"/>
              </a:solidFill>
            </a:rPr>
            <a:t>f|e</a:t>
          </a:r>
          <a:r>
            <a:rPr lang="en-US" sz="1500" kern="1200" dirty="0" smtClean="0">
              <a:solidFill>
                <a:srgbClr val="000000"/>
              </a:solidFill>
            </a:rPr>
            <a:t>)</a:t>
          </a:r>
          <a:endParaRPr lang="en-US" sz="1500" kern="1200" dirty="0">
            <a:solidFill>
              <a:srgbClr val="000000"/>
            </a:solidFill>
          </a:endParaRPr>
        </a:p>
      </dsp:txBody>
      <dsp:txXfrm>
        <a:off x="1095334" y="1227623"/>
        <a:ext cx="689181" cy="689181"/>
      </dsp:txXfrm>
    </dsp:sp>
    <dsp:sp modelId="{3E5EFAC9-1FE7-C94C-A949-FEE031395E43}">
      <dsp:nvSpPr>
        <dsp:cNvPr id="0" name=""/>
        <dsp:cNvSpPr/>
      </dsp:nvSpPr>
      <dsp:spPr>
        <a:xfrm rot="13565585">
          <a:off x="329508" y="732032"/>
          <a:ext cx="870766" cy="277775"/>
        </a:xfrm>
        <a:prstGeom prst="lef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837B3B-5015-694B-A8CD-B260C604F31C}">
      <dsp:nvSpPr>
        <dsp:cNvPr id="0" name=""/>
        <dsp:cNvSpPr/>
      </dsp:nvSpPr>
      <dsp:spPr>
        <a:xfrm>
          <a:off x="0" y="186873"/>
          <a:ext cx="925916" cy="740733"/>
        </a:xfrm>
        <a:prstGeom prst="roundRect">
          <a:avLst>
            <a:gd name="adj" fmla="val 10000"/>
          </a:avLst>
        </a:prstGeom>
        <a:solidFill>
          <a:schemeClr val="accent2">
            <a:shade val="90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Diag.</a:t>
          </a:r>
          <a:endParaRPr lang="en-US" sz="2400" kern="1200" dirty="0"/>
        </a:p>
      </dsp:txBody>
      <dsp:txXfrm>
        <a:off x="21695" y="208568"/>
        <a:ext cx="882526" cy="6973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E46DC-0654-5440-BB57-17CC88EE27EE}">
      <dsp:nvSpPr>
        <dsp:cNvPr id="0" name=""/>
        <dsp:cNvSpPr/>
      </dsp:nvSpPr>
      <dsp:spPr>
        <a:xfrm>
          <a:off x="896707" y="1099774"/>
          <a:ext cx="1014280" cy="10142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rgbClr val="000000"/>
              </a:solidFill>
            </a:rPr>
            <a:t> </a:t>
          </a:r>
          <a:r>
            <a:rPr lang="en-US" sz="2200" kern="1200" dirty="0" err="1" smtClean="0">
              <a:solidFill>
                <a:srgbClr val="000000"/>
              </a:solidFill>
            </a:rPr>
            <a:t>Lex</a:t>
          </a:r>
          <a:r>
            <a:rPr lang="en-US" sz="2200" kern="1200" dirty="0" smtClean="0">
              <a:solidFill>
                <a:srgbClr val="000000"/>
              </a:solidFill>
            </a:rPr>
            <a:t> (</a:t>
          </a:r>
          <a:r>
            <a:rPr lang="en-US" sz="2200" kern="1200" dirty="0" err="1" smtClean="0">
              <a:solidFill>
                <a:srgbClr val="000000"/>
              </a:solidFill>
            </a:rPr>
            <a:t>e|f</a:t>
          </a:r>
          <a:r>
            <a:rPr lang="en-US" sz="2200" kern="1200" dirty="0" smtClean="0">
              <a:solidFill>
                <a:srgbClr val="000000"/>
              </a:solidFill>
            </a:rPr>
            <a:t>)</a:t>
          </a:r>
          <a:endParaRPr lang="en-US" sz="2200" kern="1200" dirty="0">
            <a:solidFill>
              <a:srgbClr val="000000"/>
            </a:solidFill>
          </a:endParaRPr>
        </a:p>
      </dsp:txBody>
      <dsp:txXfrm>
        <a:off x="1045245" y="1248312"/>
        <a:ext cx="717204" cy="717204"/>
      </dsp:txXfrm>
    </dsp:sp>
    <dsp:sp modelId="{3E5EFAC9-1FE7-C94C-A949-FEE031395E43}">
      <dsp:nvSpPr>
        <dsp:cNvPr id="0" name=""/>
        <dsp:cNvSpPr/>
      </dsp:nvSpPr>
      <dsp:spPr>
        <a:xfrm rot="18422862">
          <a:off x="1551094" y="626792"/>
          <a:ext cx="967008" cy="289069"/>
        </a:xfrm>
        <a:prstGeom prst="lef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837B3B-5015-694B-A8CD-B260C604F31C}">
      <dsp:nvSpPr>
        <dsp:cNvPr id="0" name=""/>
        <dsp:cNvSpPr/>
      </dsp:nvSpPr>
      <dsp:spPr>
        <a:xfrm>
          <a:off x="1844117" y="0"/>
          <a:ext cx="963566" cy="770852"/>
        </a:xfrm>
        <a:prstGeom prst="roundRect">
          <a:avLst>
            <a:gd name="adj" fmla="val 10000"/>
          </a:avLst>
        </a:prstGeom>
        <a:solidFill>
          <a:schemeClr val="accent2">
            <a:shade val="90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Diag.</a:t>
          </a:r>
          <a:endParaRPr lang="en-US" sz="2500" kern="1200" dirty="0"/>
        </a:p>
      </dsp:txBody>
      <dsp:txXfrm>
        <a:off x="1866694" y="22577"/>
        <a:ext cx="918412" cy="72569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E46DC-0654-5440-BB57-17CC88EE27EE}">
      <dsp:nvSpPr>
        <dsp:cNvPr id="0" name=""/>
        <dsp:cNvSpPr/>
      </dsp:nvSpPr>
      <dsp:spPr>
        <a:xfrm>
          <a:off x="1339670" y="1752744"/>
          <a:ext cx="928439" cy="928439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BLEU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475637" y="1888711"/>
        <a:ext cx="656505" cy="656505"/>
      </dsp:txXfrm>
    </dsp:sp>
    <dsp:sp modelId="{3E5EFAC9-1FE7-C94C-A949-FEE031395E43}">
      <dsp:nvSpPr>
        <dsp:cNvPr id="0" name=""/>
        <dsp:cNvSpPr/>
      </dsp:nvSpPr>
      <dsp:spPr>
        <a:xfrm rot="12573904">
          <a:off x="373170" y="1571912"/>
          <a:ext cx="1042030" cy="25800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837B3B-5015-694B-A8CD-B260C604F31C}">
      <dsp:nvSpPr>
        <dsp:cNvPr id="0" name=""/>
        <dsp:cNvSpPr/>
      </dsp:nvSpPr>
      <dsp:spPr>
        <a:xfrm>
          <a:off x="0" y="1091031"/>
          <a:ext cx="882017" cy="705614"/>
        </a:xfrm>
        <a:prstGeom prst="roundRect">
          <a:avLst>
            <a:gd name="adj" fmla="val 10000"/>
          </a:avLst>
        </a:prstGeom>
        <a:solidFill>
          <a:schemeClr val="accent2">
            <a:shade val="90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Entr</a:t>
          </a:r>
          <a:r>
            <a:rPr lang="en-US" sz="1400" kern="1200" dirty="0" smtClean="0"/>
            <a:t>. Inv. Lexical features</a:t>
          </a:r>
          <a:endParaRPr lang="en-US" sz="1400" kern="1200" dirty="0"/>
        </a:p>
      </dsp:txBody>
      <dsp:txXfrm>
        <a:off x="20667" y="1111698"/>
        <a:ext cx="840683" cy="664280"/>
      </dsp:txXfrm>
    </dsp:sp>
    <dsp:sp modelId="{39BAE945-3AF2-A345-A23F-82C54F9413AC}">
      <dsp:nvSpPr>
        <dsp:cNvPr id="0" name=""/>
        <dsp:cNvSpPr/>
      </dsp:nvSpPr>
      <dsp:spPr>
        <a:xfrm rot="14285376">
          <a:off x="544868" y="1023615"/>
          <a:ext cx="1274919" cy="390343"/>
        </a:xfrm>
        <a:prstGeom prst="lef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2B52F2-9FBF-5A40-9EA7-D03445542834}">
      <dsp:nvSpPr>
        <dsp:cNvPr id="0" name=""/>
        <dsp:cNvSpPr/>
      </dsp:nvSpPr>
      <dsp:spPr>
        <a:xfrm>
          <a:off x="404362" y="324855"/>
          <a:ext cx="882017" cy="705614"/>
        </a:xfrm>
        <a:prstGeom prst="roundRect">
          <a:avLst>
            <a:gd name="adj" fmla="val 10000"/>
          </a:avLst>
        </a:prstGeom>
        <a:solidFill>
          <a:schemeClr val="accent2">
            <a:shade val="90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Entr</a:t>
          </a:r>
          <a:r>
            <a:rPr lang="en-US" sz="1400" kern="1200" dirty="0" smtClean="0"/>
            <a:t>. Lexical features</a:t>
          </a:r>
          <a:endParaRPr lang="en-US" sz="1400" kern="1200" dirty="0"/>
        </a:p>
      </dsp:txBody>
      <dsp:txXfrm>
        <a:off x="425029" y="345522"/>
        <a:ext cx="840683" cy="664280"/>
      </dsp:txXfrm>
    </dsp:sp>
    <dsp:sp modelId="{FAB3B5CB-22B3-FD43-8E2F-3FDE485ABEAB}">
      <dsp:nvSpPr>
        <dsp:cNvPr id="0" name=""/>
        <dsp:cNvSpPr/>
      </dsp:nvSpPr>
      <dsp:spPr>
        <a:xfrm rot="16168572">
          <a:off x="1141690" y="849512"/>
          <a:ext cx="1302617" cy="352319"/>
        </a:xfrm>
        <a:prstGeom prst="leftArrow">
          <a:avLst>
            <a:gd name="adj1" fmla="val 60000"/>
            <a:gd name="adj2" fmla="val 50000"/>
          </a:avLst>
        </a:prstGeom>
        <a:solidFill>
          <a:srgbClr val="1469A2"/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DA788F-7169-D740-B951-AC845F5A6B36}">
      <dsp:nvSpPr>
        <dsp:cNvPr id="0" name=""/>
        <dsp:cNvSpPr/>
      </dsp:nvSpPr>
      <dsp:spPr>
        <a:xfrm>
          <a:off x="1346035" y="21583"/>
          <a:ext cx="882017" cy="705614"/>
        </a:xfrm>
        <a:prstGeom prst="roundRect">
          <a:avLst>
            <a:gd name="adj" fmla="val 10000"/>
          </a:avLst>
        </a:prstGeom>
        <a:solidFill>
          <a:schemeClr val="accent2">
            <a:shade val="90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TM Size</a:t>
          </a:r>
          <a:endParaRPr lang="en-US" sz="1400" kern="1200" dirty="0"/>
        </a:p>
      </dsp:txBody>
      <dsp:txXfrm>
        <a:off x="1366702" y="42250"/>
        <a:ext cx="840683" cy="664280"/>
      </dsp:txXfrm>
    </dsp:sp>
    <dsp:sp modelId="{A65688C7-EC25-9341-8619-94E1854FABC2}">
      <dsp:nvSpPr>
        <dsp:cNvPr id="0" name=""/>
        <dsp:cNvSpPr/>
      </dsp:nvSpPr>
      <dsp:spPr>
        <a:xfrm rot="18177653">
          <a:off x="1798518" y="1127832"/>
          <a:ext cx="1313987" cy="168439"/>
        </a:xfrm>
        <a:prstGeom prst="lef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2FF78A-FE7D-A24A-9ED8-DF82993F57E1}">
      <dsp:nvSpPr>
        <dsp:cNvPr id="0" name=""/>
        <dsp:cNvSpPr/>
      </dsp:nvSpPr>
      <dsp:spPr>
        <a:xfrm>
          <a:off x="2371951" y="308000"/>
          <a:ext cx="882017" cy="70561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Hyp</a:t>
          </a:r>
          <a:r>
            <a:rPr lang="en-US" sz="1400" kern="1200" dirty="0" smtClean="0"/>
            <a:t>. Target gaps</a:t>
          </a:r>
          <a:endParaRPr lang="en-US" sz="1400" kern="1200" dirty="0"/>
        </a:p>
      </dsp:txBody>
      <dsp:txXfrm>
        <a:off x="2392618" y="328667"/>
        <a:ext cx="840683" cy="664280"/>
      </dsp:txXfrm>
    </dsp:sp>
    <dsp:sp modelId="{B757768B-00AC-0C44-8A0A-7E6B53849A83}">
      <dsp:nvSpPr>
        <dsp:cNvPr id="0" name=""/>
        <dsp:cNvSpPr/>
      </dsp:nvSpPr>
      <dsp:spPr>
        <a:xfrm rot="19953663">
          <a:off x="2211233" y="1699761"/>
          <a:ext cx="1012488" cy="85710"/>
        </a:xfrm>
        <a:prstGeom prst="lef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CD1C87-5EF7-A54E-8854-34C14E2566AD}">
      <dsp:nvSpPr>
        <dsp:cNvPr id="0" name=""/>
        <dsp:cNvSpPr/>
      </dsp:nvSpPr>
      <dsp:spPr>
        <a:xfrm>
          <a:off x="2725762" y="1156530"/>
          <a:ext cx="882017" cy="705614"/>
        </a:xfrm>
        <a:prstGeom prst="roundRect">
          <a:avLst>
            <a:gd name="adj" fmla="val 10000"/>
          </a:avLst>
        </a:prstGeom>
        <a:solidFill>
          <a:srgbClr val="7A9610"/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Hyp</a:t>
          </a:r>
          <a:r>
            <a:rPr lang="en-US" sz="1400" kern="1200" dirty="0" smtClean="0"/>
            <a:t>. LM Cost</a:t>
          </a:r>
          <a:endParaRPr lang="en-US" sz="1400" kern="1200" dirty="0"/>
        </a:p>
      </dsp:txBody>
      <dsp:txXfrm>
        <a:off x="2746429" y="1177197"/>
        <a:ext cx="840683" cy="6642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22071-CFD3-4A84-AC01-6916DC27D0BF}">
      <dsp:nvSpPr>
        <dsp:cNvPr id="0" name=""/>
        <dsp:cNvSpPr/>
      </dsp:nvSpPr>
      <dsp:spPr>
        <a:xfrm>
          <a:off x="570785" y="0"/>
          <a:ext cx="6468903" cy="3670300"/>
        </a:xfrm>
        <a:prstGeom prst="rightArrow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AE508-0347-495C-9136-51F6094D7950}">
      <dsp:nvSpPr>
        <dsp:cNvPr id="0" name=""/>
        <dsp:cNvSpPr/>
      </dsp:nvSpPr>
      <dsp:spPr>
        <a:xfrm>
          <a:off x="3799" y="1101090"/>
          <a:ext cx="1828116" cy="1468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>
              <a:solidFill>
                <a:srgbClr val="000000"/>
              </a:solidFill>
            </a:rPr>
            <a:t>Preprocessing</a:t>
          </a:r>
          <a:endParaRPr lang="en-US" sz="1800" kern="1200" dirty="0">
            <a:solidFill>
              <a:srgbClr val="000000"/>
            </a:solidFill>
          </a:endParaRPr>
        </a:p>
      </dsp:txBody>
      <dsp:txXfrm>
        <a:off x="75467" y="1172758"/>
        <a:ext cx="1684780" cy="1324784"/>
      </dsp:txXfrm>
    </dsp:sp>
    <dsp:sp modelId="{57AD91B4-CB90-4BF1-B369-A7CC78BF01D8}">
      <dsp:nvSpPr>
        <dsp:cNvPr id="0" name=""/>
        <dsp:cNvSpPr/>
      </dsp:nvSpPr>
      <dsp:spPr>
        <a:xfrm>
          <a:off x="1928719" y="1101090"/>
          <a:ext cx="1828116" cy="1468120"/>
        </a:xfrm>
        <a:prstGeom prst="roundRect">
          <a:avLst/>
        </a:prstGeom>
        <a:solidFill>
          <a:schemeClr val="accent2">
            <a:hueOff val="403085"/>
            <a:satOff val="10"/>
            <a:lumOff val="2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solidFill>
                <a:srgbClr val="000000"/>
              </a:solidFill>
            </a:rPr>
            <a:t>Word </a:t>
          </a:r>
          <a:r>
            <a:rPr lang="es-MX" sz="1800" kern="1200" dirty="0" err="1" smtClean="0">
              <a:solidFill>
                <a:srgbClr val="000000"/>
              </a:solidFill>
            </a:rPr>
            <a:t>Alignments</a:t>
          </a:r>
          <a:endParaRPr lang="en-US" sz="1800" kern="1200" dirty="0">
            <a:solidFill>
              <a:srgbClr val="000000"/>
            </a:solidFill>
          </a:endParaRPr>
        </a:p>
      </dsp:txBody>
      <dsp:txXfrm>
        <a:off x="2000387" y="1172758"/>
        <a:ext cx="1684780" cy="1324784"/>
      </dsp:txXfrm>
    </dsp:sp>
    <dsp:sp modelId="{4208E1BD-991C-473E-AEF9-CC96807FABA6}">
      <dsp:nvSpPr>
        <dsp:cNvPr id="0" name=""/>
        <dsp:cNvSpPr/>
      </dsp:nvSpPr>
      <dsp:spPr>
        <a:xfrm>
          <a:off x="3853639" y="1101090"/>
          <a:ext cx="1828116" cy="1468120"/>
        </a:xfrm>
        <a:prstGeom prst="roundRect">
          <a:avLst/>
        </a:prstGeom>
        <a:solidFill>
          <a:schemeClr val="accent2">
            <a:hueOff val="806169"/>
            <a:satOff val="20"/>
            <a:lumOff val="5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>
              <a:solidFill>
                <a:srgbClr val="000000"/>
              </a:solidFill>
            </a:rPr>
            <a:t>Phrase</a:t>
          </a:r>
          <a:r>
            <a:rPr lang="es-MX" sz="1800" kern="1200" dirty="0" smtClean="0">
              <a:solidFill>
                <a:srgbClr val="000000"/>
              </a:solidFill>
            </a:rPr>
            <a:t> </a:t>
          </a:r>
          <a:r>
            <a:rPr lang="es-MX" sz="1800" kern="1200" dirty="0" err="1" smtClean="0">
              <a:solidFill>
                <a:srgbClr val="000000"/>
              </a:solidFill>
            </a:rPr>
            <a:t>Extraction</a:t>
          </a:r>
          <a:endParaRPr lang="en-US" sz="1800" kern="1200" dirty="0">
            <a:solidFill>
              <a:srgbClr val="000000"/>
            </a:solidFill>
          </a:endParaRPr>
        </a:p>
      </dsp:txBody>
      <dsp:txXfrm>
        <a:off x="3925307" y="1172758"/>
        <a:ext cx="1684780" cy="1324784"/>
      </dsp:txXfrm>
    </dsp:sp>
    <dsp:sp modelId="{E20D59AE-6C97-4233-85AA-12B0D28A7D2E}">
      <dsp:nvSpPr>
        <dsp:cNvPr id="0" name=""/>
        <dsp:cNvSpPr/>
      </dsp:nvSpPr>
      <dsp:spPr>
        <a:xfrm>
          <a:off x="5772360" y="1053464"/>
          <a:ext cx="1828116" cy="1468120"/>
        </a:xfrm>
        <a:prstGeom prst="roundRect">
          <a:avLst/>
        </a:prstGeom>
        <a:solidFill>
          <a:schemeClr val="accent2">
            <a:hueOff val="1209254"/>
            <a:satOff val="30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>
              <a:solidFill>
                <a:srgbClr val="000000"/>
              </a:solidFill>
            </a:rPr>
            <a:t>Translation</a:t>
          </a:r>
          <a:r>
            <a:rPr lang="es-MX" sz="1800" kern="1200" dirty="0" smtClean="0">
              <a:solidFill>
                <a:srgbClr val="000000"/>
              </a:solidFill>
            </a:rPr>
            <a:t> </a:t>
          </a:r>
          <a:r>
            <a:rPr lang="es-MX" sz="1800" kern="1200" dirty="0" err="1" smtClean="0">
              <a:solidFill>
                <a:srgbClr val="000000"/>
              </a:solidFill>
            </a:rPr>
            <a:t>Model</a:t>
          </a:r>
          <a:endParaRPr lang="en-US" sz="1800" kern="1200" dirty="0">
            <a:solidFill>
              <a:srgbClr val="000000"/>
            </a:solidFill>
          </a:endParaRPr>
        </a:p>
      </dsp:txBody>
      <dsp:txXfrm>
        <a:off x="5844028" y="1125132"/>
        <a:ext cx="1684780" cy="1324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1EE02-1FB5-4B35-9766-2928BBC863EF}">
      <dsp:nvSpPr>
        <dsp:cNvPr id="0" name=""/>
        <dsp:cNvSpPr/>
      </dsp:nvSpPr>
      <dsp:spPr>
        <a:xfrm>
          <a:off x="835393" y="292582"/>
          <a:ext cx="3052855" cy="1060216"/>
        </a:xfrm>
        <a:prstGeom prst="ellipse">
          <a:avLst/>
        </a:prstGeom>
        <a:solidFill>
          <a:schemeClr val="accent1">
            <a:tint val="50000"/>
            <a:alpha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223B8-AB73-40F7-AFB1-841125C0B848}">
      <dsp:nvSpPr>
        <dsp:cNvPr id="0" name=""/>
        <dsp:cNvSpPr/>
      </dsp:nvSpPr>
      <dsp:spPr>
        <a:xfrm>
          <a:off x="2070735" y="2888692"/>
          <a:ext cx="591638" cy="378648"/>
        </a:xfrm>
        <a:prstGeom prst="down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8D024A4-A466-408C-8AD4-8B4EE255A5D9}">
      <dsp:nvSpPr>
        <dsp:cNvPr id="0" name=""/>
        <dsp:cNvSpPr/>
      </dsp:nvSpPr>
      <dsp:spPr>
        <a:xfrm>
          <a:off x="946621" y="3191611"/>
          <a:ext cx="2839865" cy="709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kern="1200" dirty="0" err="1" smtClean="0"/>
            <a:t>Translation</a:t>
          </a:r>
          <a:endParaRPr lang="en-US" sz="2500" kern="1200" dirty="0"/>
        </a:p>
      </dsp:txBody>
      <dsp:txXfrm>
        <a:off x="946621" y="3191611"/>
        <a:ext cx="2839865" cy="709966"/>
      </dsp:txXfrm>
    </dsp:sp>
    <dsp:sp modelId="{F2541189-96D6-4A79-99D9-D8AC82B1D743}">
      <dsp:nvSpPr>
        <dsp:cNvPr id="0" name=""/>
        <dsp:cNvSpPr/>
      </dsp:nvSpPr>
      <dsp:spPr>
        <a:xfrm>
          <a:off x="1945307" y="1434681"/>
          <a:ext cx="1064949" cy="1064949"/>
        </a:xfrm>
        <a:prstGeom prst="ellipse">
          <a:avLst/>
        </a:prstGeom>
        <a:solidFill>
          <a:schemeClr val="accent2">
            <a:shade val="90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err="1" smtClean="0"/>
            <a:t>Decoder</a:t>
          </a:r>
          <a:endParaRPr lang="en-US" sz="1100" kern="1200" dirty="0"/>
        </a:p>
      </dsp:txBody>
      <dsp:txXfrm>
        <a:off x="2101265" y="1590639"/>
        <a:ext cx="753033" cy="753033"/>
      </dsp:txXfrm>
    </dsp:sp>
    <dsp:sp modelId="{D621ECD4-88CD-48C1-AD77-6FB6DF5E9D71}">
      <dsp:nvSpPr>
        <dsp:cNvPr id="0" name=""/>
        <dsp:cNvSpPr/>
      </dsp:nvSpPr>
      <dsp:spPr>
        <a:xfrm>
          <a:off x="1183277" y="635732"/>
          <a:ext cx="1064949" cy="1064949"/>
        </a:xfrm>
        <a:prstGeom prst="ellipse">
          <a:avLst/>
        </a:prstGeom>
        <a:solidFill>
          <a:schemeClr val="accent1">
            <a:shade val="50000"/>
            <a:hueOff val="316119"/>
            <a:satOff val="-25332"/>
            <a:lumOff val="32328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err="1" smtClean="0"/>
            <a:t>Translation</a:t>
          </a:r>
          <a:r>
            <a:rPr lang="es-MX" sz="1100" kern="1200" dirty="0" smtClean="0"/>
            <a:t/>
          </a:r>
          <a:br>
            <a:rPr lang="es-MX" sz="1100" kern="1200" dirty="0" smtClean="0"/>
          </a:br>
          <a:r>
            <a:rPr lang="es-MX" sz="1100" kern="1200" dirty="0" err="1" smtClean="0"/>
            <a:t>Model</a:t>
          </a:r>
          <a:endParaRPr lang="en-US" sz="1100" kern="1200" dirty="0"/>
        </a:p>
      </dsp:txBody>
      <dsp:txXfrm>
        <a:off x="1339235" y="791690"/>
        <a:ext cx="753033" cy="753033"/>
      </dsp:txXfrm>
    </dsp:sp>
    <dsp:sp modelId="{4FB0555C-0047-4D0B-A032-47BB18CC21B7}">
      <dsp:nvSpPr>
        <dsp:cNvPr id="0" name=""/>
        <dsp:cNvSpPr/>
      </dsp:nvSpPr>
      <dsp:spPr>
        <a:xfrm>
          <a:off x="2271892" y="378251"/>
          <a:ext cx="1064949" cy="1064949"/>
        </a:xfrm>
        <a:prstGeom prst="ellipse">
          <a:avLst/>
        </a:prstGeom>
        <a:solidFill>
          <a:schemeClr val="accent1">
            <a:shade val="50000"/>
            <a:hueOff val="316119"/>
            <a:satOff val="-25332"/>
            <a:lumOff val="32328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Language</a:t>
          </a:r>
          <a:br>
            <a:rPr lang="es-MX" sz="1100" kern="1200" dirty="0" smtClean="0"/>
          </a:br>
          <a:r>
            <a:rPr lang="es-MX" sz="1100" kern="1200" dirty="0" smtClean="0"/>
            <a:t>Model</a:t>
          </a:r>
          <a:endParaRPr lang="en-US" sz="1100" kern="1200" dirty="0"/>
        </a:p>
      </dsp:txBody>
      <dsp:txXfrm>
        <a:off x="2427850" y="534209"/>
        <a:ext cx="753033" cy="753033"/>
      </dsp:txXfrm>
    </dsp:sp>
    <dsp:sp modelId="{31067FA1-E1AD-4FD2-9B1E-9E0EB0BE1636}">
      <dsp:nvSpPr>
        <dsp:cNvPr id="0" name=""/>
        <dsp:cNvSpPr/>
      </dsp:nvSpPr>
      <dsp:spPr>
        <a:xfrm>
          <a:off x="863068" y="190994"/>
          <a:ext cx="3313176" cy="2650541"/>
        </a:xfrm>
        <a:prstGeom prst="funnel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22071-CFD3-4A84-AC01-6916DC27D0BF}">
      <dsp:nvSpPr>
        <dsp:cNvPr id="0" name=""/>
        <dsp:cNvSpPr/>
      </dsp:nvSpPr>
      <dsp:spPr>
        <a:xfrm>
          <a:off x="726039" y="0"/>
          <a:ext cx="6468903" cy="3670300"/>
        </a:xfrm>
        <a:prstGeom prst="rightArrow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AE508-0347-495C-9136-51F6094D7950}">
      <dsp:nvSpPr>
        <dsp:cNvPr id="0" name=""/>
        <dsp:cNvSpPr/>
      </dsp:nvSpPr>
      <dsp:spPr>
        <a:xfrm>
          <a:off x="3799" y="1101090"/>
          <a:ext cx="1828116" cy="1468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/>
            <a:t>Preprocessing</a:t>
          </a:r>
          <a:endParaRPr lang="en-US" sz="1800" kern="1200" dirty="0"/>
        </a:p>
      </dsp:txBody>
      <dsp:txXfrm>
        <a:off x="75467" y="1172758"/>
        <a:ext cx="1684780" cy="1324784"/>
      </dsp:txXfrm>
    </dsp:sp>
    <dsp:sp modelId="{57AD91B4-CB90-4BF1-B369-A7CC78BF01D8}">
      <dsp:nvSpPr>
        <dsp:cNvPr id="0" name=""/>
        <dsp:cNvSpPr/>
      </dsp:nvSpPr>
      <dsp:spPr>
        <a:xfrm>
          <a:off x="1928719" y="1101090"/>
          <a:ext cx="1828116" cy="1468120"/>
        </a:xfrm>
        <a:prstGeom prst="roundRect">
          <a:avLst/>
        </a:prstGeom>
        <a:solidFill>
          <a:schemeClr val="accent2">
            <a:hueOff val="403085"/>
            <a:satOff val="10"/>
            <a:lumOff val="2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Word </a:t>
          </a:r>
          <a:r>
            <a:rPr lang="es-MX" sz="1800" kern="1200" dirty="0" err="1" smtClean="0"/>
            <a:t>Alignments</a:t>
          </a:r>
          <a:endParaRPr lang="en-US" sz="1800" kern="1200" dirty="0"/>
        </a:p>
      </dsp:txBody>
      <dsp:txXfrm>
        <a:off x="2000387" y="1172758"/>
        <a:ext cx="1684780" cy="1324784"/>
      </dsp:txXfrm>
    </dsp:sp>
    <dsp:sp modelId="{4208E1BD-991C-473E-AEF9-CC96807FABA6}">
      <dsp:nvSpPr>
        <dsp:cNvPr id="0" name=""/>
        <dsp:cNvSpPr/>
      </dsp:nvSpPr>
      <dsp:spPr>
        <a:xfrm>
          <a:off x="3853639" y="1101090"/>
          <a:ext cx="1828116" cy="1468120"/>
        </a:xfrm>
        <a:prstGeom prst="roundRect">
          <a:avLst/>
        </a:prstGeom>
        <a:solidFill>
          <a:schemeClr val="accent2">
            <a:hueOff val="806169"/>
            <a:satOff val="20"/>
            <a:lumOff val="5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/>
            <a:t>Phrase</a:t>
          </a:r>
          <a:r>
            <a:rPr lang="es-MX" sz="1800" kern="1200" dirty="0" smtClean="0"/>
            <a:t> </a:t>
          </a:r>
          <a:r>
            <a:rPr lang="es-MX" sz="1800" kern="1200" dirty="0" err="1" smtClean="0"/>
            <a:t>Extraction</a:t>
          </a:r>
          <a:endParaRPr lang="en-US" sz="1800" kern="1200" dirty="0"/>
        </a:p>
      </dsp:txBody>
      <dsp:txXfrm>
        <a:off x="3925307" y="1172758"/>
        <a:ext cx="1684780" cy="1324784"/>
      </dsp:txXfrm>
    </dsp:sp>
    <dsp:sp modelId="{E20D59AE-6C97-4233-85AA-12B0D28A7D2E}">
      <dsp:nvSpPr>
        <dsp:cNvPr id="0" name=""/>
        <dsp:cNvSpPr/>
      </dsp:nvSpPr>
      <dsp:spPr>
        <a:xfrm>
          <a:off x="5778559" y="1101090"/>
          <a:ext cx="1828116" cy="1468120"/>
        </a:xfrm>
        <a:prstGeom prst="roundRect">
          <a:avLst/>
        </a:prstGeom>
        <a:solidFill>
          <a:schemeClr val="accent2">
            <a:hueOff val="1209254"/>
            <a:satOff val="30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>
              <a:solidFill>
                <a:schemeClr val="tx1"/>
              </a:solidFill>
            </a:rPr>
            <a:t>Translation</a:t>
          </a:r>
          <a:r>
            <a:rPr lang="es-MX" sz="1800" kern="1200" dirty="0" smtClean="0">
              <a:solidFill>
                <a:schemeClr val="tx1"/>
              </a:solidFill>
            </a:rPr>
            <a:t> </a:t>
          </a:r>
          <a:r>
            <a:rPr lang="es-MX" sz="1800" kern="1200" dirty="0" err="1" smtClean="0">
              <a:solidFill>
                <a:schemeClr val="tx1"/>
              </a:solidFill>
            </a:rPr>
            <a:t>Model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850227" y="1172758"/>
        <a:ext cx="1684780" cy="13247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22071-CFD3-4A84-AC01-6916DC27D0BF}">
      <dsp:nvSpPr>
        <dsp:cNvPr id="0" name=""/>
        <dsp:cNvSpPr/>
      </dsp:nvSpPr>
      <dsp:spPr>
        <a:xfrm>
          <a:off x="599429" y="0"/>
          <a:ext cx="5340826" cy="2738437"/>
        </a:xfrm>
        <a:prstGeom prst="rightArrow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AE508-0347-495C-9136-51F6094D7950}">
      <dsp:nvSpPr>
        <dsp:cNvPr id="0" name=""/>
        <dsp:cNvSpPr/>
      </dsp:nvSpPr>
      <dsp:spPr>
        <a:xfrm>
          <a:off x="3144" y="821531"/>
          <a:ext cx="1512538" cy="10953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err="1" smtClean="0"/>
            <a:t>Preprocessing</a:t>
          </a:r>
          <a:endParaRPr lang="en-US" sz="1500" kern="1200" dirty="0"/>
        </a:p>
      </dsp:txBody>
      <dsp:txXfrm>
        <a:off x="56616" y="875003"/>
        <a:ext cx="1405594" cy="988430"/>
      </dsp:txXfrm>
    </dsp:sp>
    <dsp:sp modelId="{57AD91B4-CB90-4BF1-B369-A7CC78BF01D8}">
      <dsp:nvSpPr>
        <dsp:cNvPr id="0" name=""/>
        <dsp:cNvSpPr/>
      </dsp:nvSpPr>
      <dsp:spPr>
        <a:xfrm>
          <a:off x="1591310" y="821531"/>
          <a:ext cx="1512538" cy="1095374"/>
        </a:xfrm>
        <a:prstGeom prst="roundRect">
          <a:avLst/>
        </a:prstGeom>
        <a:solidFill>
          <a:schemeClr val="accent2">
            <a:hueOff val="403085"/>
            <a:satOff val="10"/>
            <a:lumOff val="261"/>
            <a:alphaOff val="0"/>
          </a:schemeClr>
        </a:solidFill>
        <a:ln w="25400" cap="flat" cmpd="sng" algn="ctr">
          <a:solidFill>
            <a:srgbClr val="56151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smtClean="0"/>
            <a:t>Word </a:t>
          </a:r>
          <a:r>
            <a:rPr lang="es-MX" sz="1500" kern="1200" dirty="0" err="1" smtClean="0"/>
            <a:t>Alignments</a:t>
          </a:r>
          <a:endParaRPr lang="en-US" sz="1500" kern="1200" dirty="0"/>
        </a:p>
      </dsp:txBody>
      <dsp:txXfrm>
        <a:off x="1644782" y="875003"/>
        <a:ext cx="1405594" cy="988430"/>
      </dsp:txXfrm>
    </dsp:sp>
    <dsp:sp modelId="{4208E1BD-991C-473E-AEF9-CC96807FABA6}">
      <dsp:nvSpPr>
        <dsp:cNvPr id="0" name=""/>
        <dsp:cNvSpPr/>
      </dsp:nvSpPr>
      <dsp:spPr>
        <a:xfrm>
          <a:off x="3179475" y="821531"/>
          <a:ext cx="1512538" cy="1095374"/>
        </a:xfrm>
        <a:prstGeom prst="roundRect">
          <a:avLst/>
        </a:prstGeom>
        <a:solidFill>
          <a:schemeClr val="accent2">
            <a:hueOff val="806169"/>
            <a:satOff val="20"/>
            <a:lumOff val="5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err="1" smtClean="0"/>
            <a:t>Phrase</a:t>
          </a:r>
          <a:r>
            <a:rPr lang="es-MX" sz="1500" kern="1200" dirty="0" smtClean="0"/>
            <a:t> </a:t>
          </a:r>
          <a:r>
            <a:rPr lang="es-MX" sz="1500" kern="1200" dirty="0" err="1" smtClean="0"/>
            <a:t>Extraction</a:t>
          </a:r>
          <a:endParaRPr lang="en-US" sz="1500" kern="1200" dirty="0"/>
        </a:p>
      </dsp:txBody>
      <dsp:txXfrm>
        <a:off x="3232947" y="875003"/>
        <a:ext cx="1405594" cy="988430"/>
      </dsp:txXfrm>
    </dsp:sp>
    <dsp:sp modelId="{E20D59AE-6C97-4233-85AA-12B0D28A7D2E}">
      <dsp:nvSpPr>
        <dsp:cNvPr id="0" name=""/>
        <dsp:cNvSpPr/>
      </dsp:nvSpPr>
      <dsp:spPr>
        <a:xfrm>
          <a:off x="4767641" y="821531"/>
          <a:ext cx="1512538" cy="1095374"/>
        </a:xfrm>
        <a:prstGeom prst="roundRect">
          <a:avLst/>
        </a:prstGeom>
        <a:solidFill>
          <a:schemeClr val="accent2">
            <a:hueOff val="1209254"/>
            <a:satOff val="30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err="1" smtClean="0">
              <a:solidFill>
                <a:schemeClr val="tx1"/>
              </a:solidFill>
            </a:rPr>
            <a:t>Translation</a:t>
          </a:r>
          <a:r>
            <a:rPr lang="es-MX" sz="1500" kern="1200" dirty="0" smtClean="0">
              <a:solidFill>
                <a:schemeClr val="tx1"/>
              </a:solidFill>
            </a:rPr>
            <a:t> </a:t>
          </a:r>
          <a:r>
            <a:rPr lang="es-MX" sz="1500" kern="1200" dirty="0" err="1" smtClean="0">
              <a:solidFill>
                <a:schemeClr val="tx1"/>
              </a:solidFill>
            </a:rPr>
            <a:t>Model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4821113" y="875003"/>
        <a:ext cx="1405594" cy="9884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22071-CFD3-4A84-AC01-6916DC27D0BF}">
      <dsp:nvSpPr>
        <dsp:cNvPr id="0" name=""/>
        <dsp:cNvSpPr/>
      </dsp:nvSpPr>
      <dsp:spPr>
        <a:xfrm>
          <a:off x="570785" y="0"/>
          <a:ext cx="6468903" cy="3670300"/>
        </a:xfrm>
        <a:prstGeom prst="rightArrow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AE508-0347-495C-9136-51F6094D7950}">
      <dsp:nvSpPr>
        <dsp:cNvPr id="0" name=""/>
        <dsp:cNvSpPr/>
      </dsp:nvSpPr>
      <dsp:spPr>
        <a:xfrm>
          <a:off x="3799" y="1101090"/>
          <a:ext cx="1828116" cy="1468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/>
            <a:t>Preprocessing</a:t>
          </a:r>
          <a:endParaRPr lang="en-US" sz="1800" kern="1200" dirty="0"/>
        </a:p>
      </dsp:txBody>
      <dsp:txXfrm>
        <a:off x="75467" y="1172758"/>
        <a:ext cx="1684780" cy="1324784"/>
      </dsp:txXfrm>
    </dsp:sp>
    <dsp:sp modelId="{57AD91B4-CB90-4BF1-B369-A7CC78BF01D8}">
      <dsp:nvSpPr>
        <dsp:cNvPr id="0" name=""/>
        <dsp:cNvSpPr/>
      </dsp:nvSpPr>
      <dsp:spPr>
        <a:xfrm>
          <a:off x="1928719" y="1101090"/>
          <a:ext cx="1828116" cy="1468120"/>
        </a:xfrm>
        <a:prstGeom prst="roundRect">
          <a:avLst/>
        </a:prstGeom>
        <a:solidFill>
          <a:schemeClr val="accent2">
            <a:hueOff val="403085"/>
            <a:satOff val="10"/>
            <a:lumOff val="261"/>
            <a:alphaOff val="0"/>
          </a:schemeClr>
        </a:solidFill>
        <a:ln w="25400" cap="flat" cmpd="sng" algn="ctr">
          <a:solidFill>
            <a:srgbClr val="56151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Word </a:t>
          </a:r>
          <a:r>
            <a:rPr lang="es-MX" sz="1800" kern="1200" dirty="0" err="1" smtClean="0"/>
            <a:t>Alignments</a:t>
          </a:r>
          <a:endParaRPr lang="en-US" sz="1800" kern="1200" dirty="0"/>
        </a:p>
      </dsp:txBody>
      <dsp:txXfrm>
        <a:off x="2000387" y="1172758"/>
        <a:ext cx="1684780" cy="1324784"/>
      </dsp:txXfrm>
    </dsp:sp>
    <dsp:sp modelId="{4208E1BD-991C-473E-AEF9-CC96807FABA6}">
      <dsp:nvSpPr>
        <dsp:cNvPr id="0" name=""/>
        <dsp:cNvSpPr/>
      </dsp:nvSpPr>
      <dsp:spPr>
        <a:xfrm>
          <a:off x="3853639" y="1101090"/>
          <a:ext cx="1828116" cy="1468120"/>
        </a:xfrm>
        <a:prstGeom prst="roundRect">
          <a:avLst/>
        </a:prstGeom>
        <a:solidFill>
          <a:schemeClr val="accent2">
            <a:hueOff val="806169"/>
            <a:satOff val="20"/>
            <a:lumOff val="5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/>
            <a:t>Phrase</a:t>
          </a:r>
          <a:r>
            <a:rPr lang="es-MX" sz="1800" kern="1200" dirty="0" smtClean="0"/>
            <a:t> </a:t>
          </a:r>
          <a:r>
            <a:rPr lang="es-MX" sz="1800" kern="1200" dirty="0" err="1" smtClean="0"/>
            <a:t>Extraction</a:t>
          </a:r>
          <a:endParaRPr lang="en-US" sz="1800" kern="1200" dirty="0"/>
        </a:p>
      </dsp:txBody>
      <dsp:txXfrm>
        <a:off x="3925307" y="1172758"/>
        <a:ext cx="1684780" cy="1324784"/>
      </dsp:txXfrm>
    </dsp:sp>
    <dsp:sp modelId="{E20D59AE-6C97-4233-85AA-12B0D28A7D2E}">
      <dsp:nvSpPr>
        <dsp:cNvPr id="0" name=""/>
        <dsp:cNvSpPr/>
      </dsp:nvSpPr>
      <dsp:spPr>
        <a:xfrm>
          <a:off x="5778559" y="1101090"/>
          <a:ext cx="1828116" cy="1468120"/>
        </a:xfrm>
        <a:prstGeom prst="roundRect">
          <a:avLst/>
        </a:prstGeom>
        <a:solidFill>
          <a:schemeClr val="accent2">
            <a:hueOff val="1209254"/>
            <a:satOff val="30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>
              <a:solidFill>
                <a:srgbClr val="000000"/>
              </a:solidFill>
            </a:rPr>
            <a:t>Translation</a:t>
          </a:r>
          <a:r>
            <a:rPr lang="es-MX" sz="1800" kern="1200" dirty="0" smtClean="0">
              <a:solidFill>
                <a:srgbClr val="000000"/>
              </a:solidFill>
            </a:rPr>
            <a:t> </a:t>
          </a:r>
          <a:r>
            <a:rPr lang="es-MX" sz="1800" kern="1200" dirty="0" err="1" smtClean="0">
              <a:solidFill>
                <a:srgbClr val="000000"/>
              </a:solidFill>
            </a:rPr>
            <a:t>Model</a:t>
          </a:r>
          <a:endParaRPr lang="en-US" sz="1800" kern="1200" dirty="0">
            <a:solidFill>
              <a:srgbClr val="000000"/>
            </a:solidFill>
          </a:endParaRPr>
        </a:p>
      </dsp:txBody>
      <dsp:txXfrm>
        <a:off x="5850227" y="1172758"/>
        <a:ext cx="1684780" cy="13247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22071-CFD3-4A84-AC01-6916DC27D0BF}">
      <dsp:nvSpPr>
        <dsp:cNvPr id="0" name=""/>
        <dsp:cNvSpPr/>
      </dsp:nvSpPr>
      <dsp:spPr>
        <a:xfrm>
          <a:off x="570785" y="0"/>
          <a:ext cx="6468903" cy="3670300"/>
        </a:xfrm>
        <a:prstGeom prst="rightArrow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AE508-0347-495C-9136-51F6094D7950}">
      <dsp:nvSpPr>
        <dsp:cNvPr id="0" name=""/>
        <dsp:cNvSpPr/>
      </dsp:nvSpPr>
      <dsp:spPr>
        <a:xfrm>
          <a:off x="3799" y="1101090"/>
          <a:ext cx="1828116" cy="1468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/>
            <a:t>Preprocessing</a:t>
          </a:r>
          <a:endParaRPr lang="en-US" sz="1800" kern="1200" dirty="0"/>
        </a:p>
      </dsp:txBody>
      <dsp:txXfrm>
        <a:off x="75467" y="1172758"/>
        <a:ext cx="1684780" cy="1324784"/>
      </dsp:txXfrm>
    </dsp:sp>
    <dsp:sp modelId="{57AD91B4-CB90-4BF1-B369-A7CC78BF01D8}">
      <dsp:nvSpPr>
        <dsp:cNvPr id="0" name=""/>
        <dsp:cNvSpPr/>
      </dsp:nvSpPr>
      <dsp:spPr>
        <a:xfrm>
          <a:off x="1928719" y="1101090"/>
          <a:ext cx="1828116" cy="1468120"/>
        </a:xfrm>
        <a:prstGeom prst="roundRect">
          <a:avLst/>
        </a:prstGeom>
        <a:solidFill>
          <a:schemeClr val="accent2">
            <a:hueOff val="403085"/>
            <a:satOff val="10"/>
            <a:lumOff val="2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Word </a:t>
          </a:r>
          <a:r>
            <a:rPr lang="es-MX" sz="1800" kern="1200" dirty="0" err="1" smtClean="0"/>
            <a:t>Alignments</a:t>
          </a:r>
          <a:endParaRPr lang="en-US" sz="1800" kern="1200" dirty="0"/>
        </a:p>
      </dsp:txBody>
      <dsp:txXfrm>
        <a:off x="2000387" y="1172758"/>
        <a:ext cx="1684780" cy="1324784"/>
      </dsp:txXfrm>
    </dsp:sp>
    <dsp:sp modelId="{4208E1BD-991C-473E-AEF9-CC96807FABA6}">
      <dsp:nvSpPr>
        <dsp:cNvPr id="0" name=""/>
        <dsp:cNvSpPr/>
      </dsp:nvSpPr>
      <dsp:spPr>
        <a:xfrm>
          <a:off x="3853639" y="1101090"/>
          <a:ext cx="1828116" cy="1468120"/>
        </a:xfrm>
        <a:prstGeom prst="roundRect">
          <a:avLst/>
        </a:prstGeom>
        <a:solidFill>
          <a:schemeClr val="accent2">
            <a:hueOff val="806169"/>
            <a:satOff val="20"/>
            <a:lumOff val="5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/>
            <a:t>Phrase</a:t>
          </a:r>
          <a:r>
            <a:rPr lang="es-MX" sz="1800" kern="1200" dirty="0" smtClean="0"/>
            <a:t> </a:t>
          </a:r>
          <a:r>
            <a:rPr lang="es-MX" sz="1800" kern="1200" dirty="0" err="1" smtClean="0"/>
            <a:t>Extraction</a:t>
          </a:r>
          <a:endParaRPr lang="en-US" sz="1800" kern="1200" dirty="0"/>
        </a:p>
      </dsp:txBody>
      <dsp:txXfrm>
        <a:off x="3925307" y="1172758"/>
        <a:ext cx="1684780" cy="1324784"/>
      </dsp:txXfrm>
    </dsp:sp>
    <dsp:sp modelId="{E20D59AE-6C97-4233-85AA-12B0D28A7D2E}">
      <dsp:nvSpPr>
        <dsp:cNvPr id="0" name=""/>
        <dsp:cNvSpPr/>
      </dsp:nvSpPr>
      <dsp:spPr>
        <a:xfrm>
          <a:off x="5778559" y="1101090"/>
          <a:ext cx="1828116" cy="1468120"/>
        </a:xfrm>
        <a:prstGeom prst="roundRect">
          <a:avLst/>
        </a:prstGeom>
        <a:solidFill>
          <a:schemeClr val="accent2">
            <a:hueOff val="1209254"/>
            <a:satOff val="30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err="1" smtClean="0">
              <a:solidFill>
                <a:srgbClr val="000000"/>
              </a:solidFill>
            </a:rPr>
            <a:t>Translation</a:t>
          </a:r>
          <a:r>
            <a:rPr lang="es-MX" sz="1800" kern="1200" dirty="0" smtClean="0">
              <a:solidFill>
                <a:srgbClr val="000000"/>
              </a:solidFill>
            </a:rPr>
            <a:t> </a:t>
          </a:r>
          <a:r>
            <a:rPr lang="es-MX" sz="1800" kern="1200" dirty="0" err="1" smtClean="0">
              <a:solidFill>
                <a:srgbClr val="000000"/>
              </a:solidFill>
            </a:rPr>
            <a:t>Model</a:t>
          </a:r>
          <a:endParaRPr lang="en-US" sz="1800" kern="1200" dirty="0">
            <a:solidFill>
              <a:srgbClr val="000000"/>
            </a:solidFill>
          </a:endParaRPr>
        </a:p>
      </dsp:txBody>
      <dsp:txXfrm>
        <a:off x="5850227" y="1172758"/>
        <a:ext cx="1684780" cy="13247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E46DC-0654-5440-BB57-17CC88EE27EE}">
      <dsp:nvSpPr>
        <dsp:cNvPr id="0" name=""/>
        <dsp:cNvSpPr/>
      </dsp:nvSpPr>
      <dsp:spPr>
        <a:xfrm>
          <a:off x="1379242" y="2060494"/>
          <a:ext cx="1272178" cy="12721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PNE</a:t>
          </a:r>
          <a:endParaRPr lang="en-US" sz="3500" kern="1200" dirty="0"/>
        </a:p>
      </dsp:txBody>
      <dsp:txXfrm>
        <a:off x="1565548" y="2246800"/>
        <a:ext cx="899566" cy="899566"/>
      </dsp:txXfrm>
    </dsp:sp>
    <dsp:sp modelId="{3E5EFAC9-1FE7-C94C-A949-FEE031395E43}">
      <dsp:nvSpPr>
        <dsp:cNvPr id="0" name=""/>
        <dsp:cNvSpPr/>
      </dsp:nvSpPr>
      <dsp:spPr>
        <a:xfrm rot="12900000">
          <a:off x="511956" y="1821896"/>
          <a:ext cx="1026189" cy="362570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837B3B-5015-694B-A8CD-B260C604F31C}">
      <dsp:nvSpPr>
        <dsp:cNvPr id="0" name=""/>
        <dsp:cNvSpPr/>
      </dsp:nvSpPr>
      <dsp:spPr>
        <a:xfrm>
          <a:off x="463" y="1225454"/>
          <a:ext cx="1208569" cy="966855"/>
        </a:xfrm>
        <a:prstGeom prst="roundRect">
          <a:avLst>
            <a:gd name="adj" fmla="val 10000"/>
          </a:avLst>
        </a:prstGeom>
        <a:solidFill>
          <a:schemeClr val="accent2">
            <a:shade val="90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Target gaps</a:t>
          </a:r>
          <a:endParaRPr lang="en-US" sz="1500" kern="1200" dirty="0"/>
        </a:p>
      </dsp:txBody>
      <dsp:txXfrm>
        <a:off x="28781" y="1253772"/>
        <a:ext cx="1151933" cy="910219"/>
      </dsp:txXfrm>
    </dsp:sp>
    <dsp:sp modelId="{39BAE945-3AF2-A345-A23F-82C54F9413AC}">
      <dsp:nvSpPr>
        <dsp:cNvPr id="0" name=""/>
        <dsp:cNvSpPr/>
      </dsp:nvSpPr>
      <dsp:spPr>
        <a:xfrm rot="16200000">
          <a:off x="1502236" y="1306388"/>
          <a:ext cx="1026189" cy="362570"/>
        </a:xfrm>
        <a:prstGeom prst="lef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2B52F2-9FBF-5A40-9EA7-D03445542834}">
      <dsp:nvSpPr>
        <dsp:cNvPr id="0" name=""/>
        <dsp:cNvSpPr/>
      </dsp:nvSpPr>
      <dsp:spPr>
        <a:xfrm>
          <a:off x="1411046" y="491151"/>
          <a:ext cx="1208569" cy="966855"/>
        </a:xfrm>
        <a:prstGeom prst="roundRect">
          <a:avLst>
            <a:gd name="adj" fmla="val 10000"/>
          </a:avLst>
        </a:prstGeom>
        <a:solidFill>
          <a:schemeClr val="accent2">
            <a:shade val="90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Link density</a:t>
          </a:r>
          <a:endParaRPr lang="en-US" sz="1500" kern="1200" dirty="0"/>
        </a:p>
      </dsp:txBody>
      <dsp:txXfrm>
        <a:off x="1439364" y="519469"/>
        <a:ext cx="1151933" cy="910219"/>
      </dsp:txXfrm>
    </dsp:sp>
    <dsp:sp modelId="{E2775B12-CF2E-0048-A3EE-EAFAA4FA0D45}">
      <dsp:nvSpPr>
        <dsp:cNvPr id="0" name=""/>
        <dsp:cNvSpPr/>
      </dsp:nvSpPr>
      <dsp:spPr>
        <a:xfrm rot="19616448">
          <a:off x="2492517" y="1945172"/>
          <a:ext cx="1026189" cy="116019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C42560-36E5-7A47-B1B5-4B0B7A3BFA7C}">
      <dsp:nvSpPr>
        <dsp:cNvPr id="0" name=""/>
        <dsp:cNvSpPr/>
      </dsp:nvSpPr>
      <dsp:spPr>
        <a:xfrm>
          <a:off x="2821630" y="1225454"/>
          <a:ext cx="1208569" cy="966855"/>
        </a:xfrm>
        <a:prstGeom prst="roundRect">
          <a:avLst>
            <a:gd name="adj" fmla="val 10000"/>
          </a:avLst>
        </a:prstGeom>
        <a:solidFill>
          <a:schemeClr val="accent2">
            <a:shade val="90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Diagonality</a:t>
          </a:r>
          <a:endParaRPr lang="en-US" sz="1500" kern="1200" dirty="0"/>
        </a:p>
      </dsp:txBody>
      <dsp:txXfrm>
        <a:off x="2849948" y="1253772"/>
        <a:ext cx="1151933" cy="9102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E46DC-0654-5440-BB57-17CC88EE27EE}">
      <dsp:nvSpPr>
        <dsp:cNvPr id="0" name=""/>
        <dsp:cNvSpPr/>
      </dsp:nvSpPr>
      <dsp:spPr>
        <a:xfrm>
          <a:off x="776193" y="1084889"/>
          <a:ext cx="1327462" cy="9746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000000"/>
              </a:solidFill>
            </a:rPr>
            <a:t>Inv. Phi (</a:t>
          </a:r>
          <a:r>
            <a:rPr lang="en-US" sz="2100" kern="1200" dirty="0" err="1" smtClean="0">
              <a:solidFill>
                <a:srgbClr val="000000"/>
              </a:solidFill>
            </a:rPr>
            <a:t>f|e</a:t>
          </a:r>
          <a:r>
            <a:rPr lang="en-US" sz="2100" kern="1200" dirty="0" smtClean="0">
              <a:solidFill>
                <a:srgbClr val="000000"/>
              </a:solidFill>
            </a:rPr>
            <a:t>)</a:t>
          </a:r>
          <a:endParaRPr lang="en-US" sz="2100" kern="1200" dirty="0">
            <a:solidFill>
              <a:srgbClr val="000000"/>
            </a:solidFill>
          </a:endParaRPr>
        </a:p>
      </dsp:txBody>
      <dsp:txXfrm>
        <a:off x="970595" y="1227623"/>
        <a:ext cx="938658" cy="689181"/>
      </dsp:txXfrm>
    </dsp:sp>
    <dsp:sp modelId="{3E5EFAC9-1FE7-C94C-A949-FEE031395E43}">
      <dsp:nvSpPr>
        <dsp:cNvPr id="0" name=""/>
        <dsp:cNvSpPr/>
      </dsp:nvSpPr>
      <dsp:spPr>
        <a:xfrm rot="13565585">
          <a:off x="338930" y="709886"/>
          <a:ext cx="809291" cy="277775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837B3B-5015-694B-A8CD-B260C604F31C}">
      <dsp:nvSpPr>
        <dsp:cNvPr id="0" name=""/>
        <dsp:cNvSpPr/>
      </dsp:nvSpPr>
      <dsp:spPr>
        <a:xfrm>
          <a:off x="0" y="186873"/>
          <a:ext cx="925916" cy="740733"/>
        </a:xfrm>
        <a:prstGeom prst="roundRect">
          <a:avLst>
            <a:gd name="adj" fmla="val 10000"/>
          </a:avLst>
        </a:prstGeom>
        <a:solidFill>
          <a:schemeClr val="accent2">
            <a:shade val="90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Source Gaps</a:t>
          </a:r>
          <a:endParaRPr lang="en-US" sz="1800" kern="1200" dirty="0"/>
        </a:p>
      </dsp:txBody>
      <dsp:txXfrm>
        <a:off x="21695" y="208568"/>
        <a:ext cx="882526" cy="6973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E46DC-0654-5440-BB57-17CC88EE27EE}">
      <dsp:nvSpPr>
        <dsp:cNvPr id="0" name=""/>
        <dsp:cNvSpPr/>
      </dsp:nvSpPr>
      <dsp:spPr>
        <a:xfrm>
          <a:off x="871442" y="1099774"/>
          <a:ext cx="1064811" cy="10142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000000"/>
              </a:solidFill>
            </a:rPr>
            <a:t>Phi (</a:t>
          </a:r>
          <a:r>
            <a:rPr lang="en-US" sz="2300" kern="1200" dirty="0" err="1" smtClean="0">
              <a:solidFill>
                <a:srgbClr val="000000"/>
              </a:solidFill>
            </a:rPr>
            <a:t>e|f</a:t>
          </a:r>
          <a:r>
            <a:rPr lang="en-US" sz="2300" kern="1200" dirty="0" smtClean="0">
              <a:solidFill>
                <a:srgbClr val="000000"/>
              </a:solidFill>
            </a:rPr>
            <a:t>)</a:t>
          </a:r>
          <a:endParaRPr lang="en-US" sz="2300" kern="1200" dirty="0">
            <a:solidFill>
              <a:srgbClr val="000000"/>
            </a:solidFill>
          </a:endParaRPr>
        </a:p>
      </dsp:txBody>
      <dsp:txXfrm>
        <a:off x="1027380" y="1248312"/>
        <a:ext cx="752935" cy="717204"/>
      </dsp:txXfrm>
    </dsp:sp>
    <dsp:sp modelId="{3E5EFAC9-1FE7-C94C-A949-FEE031395E43}">
      <dsp:nvSpPr>
        <dsp:cNvPr id="0" name=""/>
        <dsp:cNvSpPr/>
      </dsp:nvSpPr>
      <dsp:spPr>
        <a:xfrm rot="18422862">
          <a:off x="1557720" y="623493"/>
          <a:ext cx="958739" cy="289069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837B3B-5015-694B-A8CD-B260C604F31C}">
      <dsp:nvSpPr>
        <dsp:cNvPr id="0" name=""/>
        <dsp:cNvSpPr/>
      </dsp:nvSpPr>
      <dsp:spPr>
        <a:xfrm>
          <a:off x="1844117" y="0"/>
          <a:ext cx="963566" cy="770852"/>
        </a:xfrm>
        <a:prstGeom prst="roundRect">
          <a:avLst>
            <a:gd name="adj" fmla="val 10000"/>
          </a:avLst>
        </a:prstGeom>
        <a:solidFill>
          <a:schemeClr val="accent2">
            <a:shade val="90000"/>
          </a:schemeClr>
        </a:solidFill>
        <a:ln w="12700" cap="flat" cmpd="sng" algn="ctr">
          <a:solidFill>
            <a:schemeClr val="accent2"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Target gaps</a:t>
          </a:r>
          <a:endParaRPr lang="en-US" sz="2100" kern="1200" dirty="0"/>
        </a:p>
      </dsp:txBody>
      <dsp:txXfrm>
        <a:off x="1866694" y="22577"/>
        <a:ext cx="918412" cy="725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0.82013</cdr:x>
      <cdr:y>0.28404</cdr:y>
    </cdr:from>
    <cdr:to>
      <cdr:x>1</cdr:x>
      <cdr:y>0.41453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926484" y="1162148"/>
          <a:ext cx="861176" cy="5339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 smtClean="0"/>
            <a:t>Training metric</a:t>
          </a:r>
          <a:endParaRPr lang="en-US" sz="14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5C75A-F14D-EA4F-A721-99948C0C6121}" type="datetimeFigureOut">
              <a:rPr lang="en-US" smtClean="0"/>
              <a:t>4/10/15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9F75D-7DCF-4B4D-ADEF-1C797086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043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28E1A-D285-5740-8498-E7E8AFC4B73E}" type="datetimeFigureOut">
              <a:rPr lang="en-US" smtClean="0"/>
              <a:t>4/10/15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14A43-56C1-6D49-9B30-80F860B44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78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Morning!</a:t>
            </a:r>
          </a:p>
          <a:p>
            <a:r>
              <a:rPr lang="en-US" dirty="0" smtClean="0"/>
              <a:t>My</a:t>
            </a:r>
            <a:r>
              <a:rPr lang="en-US" baseline="0" dirty="0" smtClean="0"/>
              <a:t> name is Francisco…</a:t>
            </a:r>
          </a:p>
          <a:p>
            <a:r>
              <a:rPr lang="en-US" baseline="0" dirty="0" smtClean="0"/>
              <a:t>And today I’m going to talk you about</a:t>
            </a:r>
          </a:p>
          <a:p>
            <a:r>
              <a:rPr lang="en-US" baseline="0" dirty="0" smtClean="0"/>
              <a:t>The research I’ve done for my dissertation</a:t>
            </a:r>
          </a:p>
          <a:p>
            <a:r>
              <a:rPr lang="en-US" baseline="0" dirty="0" err="1" smtClean="0"/>
              <a:t>Intitled</a:t>
            </a:r>
            <a:r>
              <a:rPr lang="en-US" baseline="0" dirty="0" smtClean="0"/>
              <a:t> The Impact of Statistical Word Alignment.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97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a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bayes</a:t>
            </a:r>
            <a:r>
              <a:rPr lang="en-US" baseline="0" dirty="0" smtClean="0"/>
              <a:t> rule, we can rewrite the first rule, into:</a:t>
            </a:r>
          </a:p>
          <a:p>
            <a:r>
              <a:rPr lang="en-US" baseline="0" dirty="0" smtClean="0"/>
              <a:t>Which is known as the noisy channel model. </a:t>
            </a:r>
          </a:p>
          <a:p>
            <a:r>
              <a:rPr lang="en-US" baseline="0" dirty="0" smtClean="0"/>
              <a:t>And it’s broken into three parts.</a:t>
            </a:r>
          </a:p>
          <a:p>
            <a:r>
              <a:rPr lang="en-US" baseline="0" dirty="0" smtClean="0"/>
              <a:t>The language models, which gives fluency. I.e. how good “English” the translation is.</a:t>
            </a:r>
          </a:p>
          <a:p>
            <a:r>
              <a:rPr lang="en-US" baseline="0" dirty="0" smtClean="0"/>
              <a:t>The translation model, which gives the fidelity. Or how good the translation E represents the original meaning of F</a:t>
            </a:r>
          </a:p>
          <a:p>
            <a:r>
              <a:rPr lang="en-US" baseline="0" dirty="0" smtClean="0"/>
              <a:t>And the decoder, which is in charge of giving us the optimal translation.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3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that said, Machine</a:t>
            </a:r>
            <a:r>
              <a:rPr lang="en-US" baseline="0" dirty="0" smtClean="0"/>
              <a:t> Translation has come a long way since its beginnings,</a:t>
            </a:r>
          </a:p>
          <a:p>
            <a:r>
              <a:rPr lang="en-US" baseline="0" dirty="0" smtClean="0"/>
              <a:t>Now a days, pretty accurate translations can be obtained for certain language pairs.</a:t>
            </a:r>
          </a:p>
          <a:p>
            <a:r>
              <a:rPr lang="en-US" baseline="0" dirty="0" smtClean="0"/>
              <a:t>But, things aren’t perfect and there is still a long way to go.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92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Today, we will talk</a:t>
            </a:r>
            <a:r>
              <a:rPr lang="en-US" baseline="0" dirty="0" smtClean="0"/>
              <a:t> about a specific problem of Machine Translation.</a:t>
            </a:r>
          </a:p>
          <a:p>
            <a:r>
              <a:rPr lang="en-US" baseline="0" dirty="0" smtClean="0"/>
              <a:t>Namely, the discrepancy between  what is known as Alignment Quality and its cousin Translation Quality.</a:t>
            </a:r>
          </a:p>
          <a:p>
            <a:r>
              <a:rPr lang="en-US" baseline="0" dirty="0" smtClean="0"/>
              <a:t>We will introduce related work, that has tried to address this problems</a:t>
            </a:r>
          </a:p>
          <a:p>
            <a:r>
              <a:rPr lang="en-US" baseline="0" dirty="0" smtClean="0"/>
              <a:t>And we will introduce out hypothesis and the set of objectives for this dissertation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we’ll have a closer look at the effect of alignments and the translation model</a:t>
            </a:r>
          </a:p>
          <a:p>
            <a:r>
              <a:rPr lang="en-US" baseline="0" dirty="0" smtClean="0"/>
              <a:t>Followed by the effects of the translation model and </a:t>
            </a:r>
            <a:r>
              <a:rPr lang="en-US" baseline="0" dirty="0" err="1" smtClean="0"/>
              <a:t>tq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the last part, we will propose several alternatives to improve machine translation using </a:t>
            </a:r>
            <a:r>
              <a:rPr lang="en-US" baseline="0" dirty="0" err="1" smtClean="0"/>
              <a:t>alignemtn</a:t>
            </a:r>
            <a:r>
              <a:rPr lang="en-US" baseline="0" dirty="0" smtClean="0"/>
              <a:t>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 we will provide a set of conclusions.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46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let’s talk about word</a:t>
            </a:r>
            <a:r>
              <a:rPr lang="en-US" baseline="0" dirty="0" smtClean="0"/>
              <a:t> alignments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67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I talked about SMT, and its parts:</a:t>
            </a:r>
            <a:r>
              <a:rPr lang="en-US" baseline="0" dirty="0" smtClean="0"/>
              <a:t> Language Model, Translation Model and decoder.</a:t>
            </a:r>
          </a:p>
          <a:p>
            <a:r>
              <a:rPr lang="en-US" baseline="0" dirty="0" smtClean="0"/>
              <a:t>Well current state of the art translation involves a translation model that is based on phrases.</a:t>
            </a:r>
          </a:p>
          <a:p>
            <a:r>
              <a:rPr lang="en-US" baseline="0" dirty="0" smtClean="0"/>
              <a:t>Here, the idea is that translation units are chunks of words,</a:t>
            </a:r>
          </a:p>
          <a:p>
            <a:r>
              <a:rPr lang="en-US" baseline="0" dirty="0" smtClean="0"/>
              <a:t>As such, some contextual information is preserved during translation,</a:t>
            </a:r>
          </a:p>
          <a:p>
            <a:r>
              <a:rPr lang="en-US" baseline="0" dirty="0" smtClean="0"/>
              <a:t>And there is less reordering to do compared to word by word translation.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74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here</a:t>
            </a:r>
            <a:r>
              <a:rPr lang="en-US" baseline="0" dirty="0" smtClean="0"/>
              <a:t> are the basic steps for obtaining a translation model from our training data.</a:t>
            </a:r>
          </a:p>
          <a:p>
            <a:r>
              <a:rPr lang="en-US" baseline="0" dirty="0" smtClean="0"/>
              <a:t>First, we do some kind of preprocessing, to eliminate unwanted noise.</a:t>
            </a:r>
          </a:p>
          <a:p>
            <a:r>
              <a:rPr lang="en-US" baseline="0" dirty="0" smtClean="0"/>
              <a:t>Then we obtain word alignments (word-to-word translations)</a:t>
            </a:r>
          </a:p>
          <a:p>
            <a:r>
              <a:rPr lang="en-US" baseline="0" dirty="0" smtClean="0"/>
              <a:t>Then we obtain phrase-pairs (higher order chunks of words)</a:t>
            </a:r>
          </a:p>
          <a:p>
            <a:r>
              <a:rPr lang="en-US" baseline="0" dirty="0" smtClean="0"/>
              <a:t>That we consolidate into our translation model.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15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</a:t>
            </a:r>
            <a:r>
              <a:rPr lang="en-US" baseline="0" dirty="0" smtClean="0"/>
              <a:t> alignments represent lexical translations.</a:t>
            </a:r>
          </a:p>
          <a:p>
            <a:r>
              <a:rPr lang="en-US" baseline="0" dirty="0" smtClean="0"/>
              <a:t>For instance black box, A word alignment  between La casa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blanca</a:t>
            </a:r>
            <a:r>
              <a:rPr lang="en-US" baseline="0" dirty="0" smtClean="0"/>
              <a:t>, and the house is white. </a:t>
            </a:r>
          </a:p>
          <a:p>
            <a:r>
              <a:rPr lang="en-US" baseline="0" dirty="0" smtClean="0"/>
              <a:t>On green, we observe the ‘alignment links’ which correspond to word </a:t>
            </a:r>
            <a:r>
              <a:rPr lang="en-US" baseline="0" dirty="0" err="1" smtClean="0"/>
              <a:t>tranlations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On the white box, we observe another example. </a:t>
            </a:r>
          </a:p>
          <a:p>
            <a:r>
              <a:rPr lang="en-US" baseline="0" dirty="0" smtClean="0"/>
              <a:t>Je ne bois pas du </a:t>
            </a:r>
            <a:r>
              <a:rPr lang="en-US" baseline="0" dirty="0" err="1" smtClean="0"/>
              <a:t>lai</a:t>
            </a:r>
            <a:endParaRPr lang="en-US" baseline="0" dirty="0" smtClean="0"/>
          </a:p>
          <a:p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 don’t drink milk.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24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r>
              <a:rPr lang="en-US" baseline="0" dirty="0" smtClean="0"/>
              <a:t> quality has been defined as defined as how close the statistical word alignment</a:t>
            </a:r>
          </a:p>
          <a:p>
            <a:r>
              <a:rPr lang="en-US" baseline="0" dirty="0" smtClean="0"/>
              <a:t>Is to the human reference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 are three quantities we can measure. True, </a:t>
            </a:r>
            <a:r>
              <a:rPr lang="en-US" baseline="0" dirty="0" err="1" smtClean="0"/>
              <a:t>FalseP</a:t>
            </a:r>
            <a:r>
              <a:rPr lang="en-US" baseline="0" dirty="0" smtClean="0"/>
              <a:t> and FN.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Metrics are precision, Recall and the F-score.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93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the importance of </a:t>
            </a:r>
            <a:r>
              <a:rPr lang="en-US" baseline="0" dirty="0" err="1" smtClean="0"/>
              <a:t>alignemnts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Concern about improving quality</a:t>
            </a:r>
          </a:p>
          <a:p>
            <a:r>
              <a:rPr lang="en-US" baseline="0" dirty="0" smtClean="0"/>
              <a:t>Resulting in several discriminative approaches.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71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51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live in an</a:t>
            </a:r>
            <a:r>
              <a:rPr lang="en-US" baseline="0" dirty="0" smtClean="0"/>
              <a:t> era where </a:t>
            </a:r>
          </a:p>
          <a:p>
            <a:r>
              <a:rPr lang="en-US" baseline="0" dirty="0" smtClean="0"/>
              <a:t>More content is created every second:</a:t>
            </a:r>
          </a:p>
          <a:p>
            <a:r>
              <a:rPr lang="en-US" baseline="0" dirty="0" smtClean="0"/>
              <a:t>From news, status updates, tweets.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49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(11/22/11 00:14) -----</a:t>
            </a:r>
          </a:p>
          <a:p>
            <a:r>
              <a:rPr lang="en-US" dirty="0" err="1"/>
              <a:t>guzman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17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F8F86-42E8-4B81-8B17-6EF6194B7D5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(11/22/11 00:14) -----</a:t>
            </a:r>
          </a:p>
          <a:p>
            <a:r>
              <a:rPr lang="en-US"/>
              <a:t>mejorar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9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(11/10/11 13:25) -----</a:t>
            </a:r>
          </a:p>
          <a:p>
            <a:r>
              <a:rPr lang="en-US"/>
              <a:t>imagen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72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(11/23/11 22:44) -----</a:t>
            </a:r>
          </a:p>
          <a:p>
            <a:r>
              <a:rPr lang="en-US"/>
              <a:t>18.2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1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Today, we will talk</a:t>
            </a:r>
            <a:r>
              <a:rPr lang="en-US" baseline="0" dirty="0" smtClean="0"/>
              <a:t> about a specific problem of Machine Translation.</a:t>
            </a:r>
          </a:p>
          <a:p>
            <a:r>
              <a:rPr lang="en-US" baseline="0" dirty="0" smtClean="0"/>
              <a:t>Namely, the discrepancy between  what is known as Alignment Quality and its cousin Translation Quality.</a:t>
            </a:r>
          </a:p>
          <a:p>
            <a:r>
              <a:rPr lang="en-US" baseline="0" dirty="0" smtClean="0"/>
              <a:t>We will introduce related work, that has tried to address this problems</a:t>
            </a:r>
          </a:p>
          <a:p>
            <a:r>
              <a:rPr lang="en-US" baseline="0" dirty="0" smtClean="0"/>
              <a:t>And we will introduce out hypothesis and the set of objectives for this dissertation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we’ll have a closer look at the effect of alignments and the translation model</a:t>
            </a:r>
          </a:p>
          <a:p>
            <a:r>
              <a:rPr lang="en-US" baseline="0" dirty="0" smtClean="0"/>
              <a:t>Followed by the effects of the translation model and </a:t>
            </a:r>
            <a:r>
              <a:rPr lang="en-US" baseline="0" dirty="0" err="1" smtClean="0"/>
              <a:t>tq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the last part, we will propose several alternatives to improve machine translation using </a:t>
            </a:r>
            <a:r>
              <a:rPr lang="en-US" baseline="0" dirty="0" err="1" smtClean="0"/>
              <a:t>alignemtn</a:t>
            </a:r>
            <a:r>
              <a:rPr lang="en-US" baseline="0" dirty="0" smtClean="0"/>
              <a:t>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 we will provide a set of conclusions.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46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(11/10/11 13:25) -----</a:t>
            </a:r>
          </a:p>
          <a:p>
            <a:r>
              <a:rPr lang="en-US" dirty="0"/>
              <a:t>Amarillo no se nota </a:t>
            </a:r>
            <a:r>
              <a:rPr lang="en-US" dirty="0" err="1"/>
              <a:t>bien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15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F8F86-42E8-4B81-8B17-6EF6194B7D5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235"/>
            <a:ext cx="5486082" cy="4032655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  <a:p>
            <a:r>
              <a:rPr lang="en-US"/>
              <a:t>----- Meeting Notes (11/23/11 00:24) -----</a:t>
            </a:r>
          </a:p>
          <a:p>
            <a:r>
              <a:rPr lang="en-US"/>
              <a:t>rework analyzed</a:t>
            </a:r>
          </a:p>
        </p:txBody>
      </p:sp>
    </p:spTree>
    <p:extLst>
      <p:ext uri="{BB962C8B-B14F-4D97-AF65-F5344CB8AC3E}">
        <p14:creationId xmlns:p14="http://schemas.microsoft.com/office/powerpoint/2010/main" val="1751378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(11/23/11 22:44) -----</a:t>
            </a:r>
          </a:p>
          <a:p>
            <a:r>
              <a:rPr lang="en-US"/>
              <a:t>Besides quality, we measured alignment structure.</a:t>
            </a:r>
          </a:p>
          <a:p>
            <a:r>
              <a:rPr lang="en-US"/>
              <a:t>We used the number of links, which had been previously used</a:t>
            </a:r>
          </a:p>
          <a:p>
            <a:r>
              <a:rPr lang="en-US"/>
              <a:t>which is the average number of links in an alignment set</a:t>
            </a:r>
          </a:p>
          <a:p>
            <a:endParaRPr lang="en-US"/>
          </a:p>
          <a:p>
            <a:r>
              <a:rPr lang="en-US"/>
              <a:t>And we propose to use alignment gaps as a measure of density (sparseness)</a:t>
            </a:r>
          </a:p>
          <a:p>
            <a:r>
              <a:rPr lang="en-US"/>
              <a:t>In this formula, l(i,j) is an indicator function, of a link at position i,j in the alignment matrix. What this formula is doing is counting the number of rows /or columns in our alingment matrix that are left unaligned. </a:t>
            </a:r>
          </a:p>
          <a:p>
            <a:r>
              <a:rPr lang="en-US"/>
              <a:t>An then average that quantity by the number of alignments in the set.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9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 access</a:t>
            </a:r>
            <a:r>
              <a:rPr lang="en-US" baseline="0" dirty="0" smtClean="0"/>
              <a:t> to this information is limited</a:t>
            </a:r>
          </a:p>
          <a:p>
            <a:r>
              <a:rPr lang="en-US" baseline="0" dirty="0" smtClean="0"/>
              <a:t>By the languages we can read/speak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15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236"/>
            <a:ext cx="5486082" cy="4032655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  <a:p>
            <a:r>
              <a:rPr lang="en-US"/>
              <a:t>----- Meeting Notes (11/23/11 22:44) -----</a:t>
            </a:r>
          </a:p>
          <a:p>
            <a:r>
              <a:rPr lang="en-US"/>
              <a:t>one further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236"/>
            <a:ext cx="5486082" cy="4032655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dirty="0"/>
          </a:p>
          <a:p>
            <a:r>
              <a:rPr lang="en-US" dirty="0"/>
              <a:t>----- Meeting Notes (11/22/11 00:14) -----</a:t>
            </a:r>
          </a:p>
          <a:p>
            <a:r>
              <a:rPr lang="en-US" dirty="0" err="1"/>
              <a:t>ppairs</a:t>
            </a:r>
          </a:p>
          <a:p>
            <a:r>
              <a:rPr lang="en-US" dirty="0" err="1"/>
              <a:t>----- Meeting Notes (11/23/11 00:24) -----</a:t>
            </a:r>
          </a:p>
          <a:p>
            <a:r>
              <a:rPr lang="en-US" dirty="0" err="1"/>
              <a:t>PPairs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72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3738"/>
            <a:ext cx="4570413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236"/>
            <a:ext cx="5486082" cy="4032655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dirty="0"/>
          </a:p>
          <a:p>
            <a:r>
              <a:rPr lang="en-US" dirty="0"/>
              <a:t>----- Meeting Notes (11/23/11 22:44) -----</a:t>
            </a:r>
          </a:p>
          <a:p>
            <a:r>
              <a:rPr lang="en-US" dirty="0"/>
              <a:t>One of the main observations we made is that the less links we have in our alignment, the more phrase-pairs are generated.</a:t>
            </a:r>
          </a:p>
          <a:p>
            <a:r>
              <a:rPr lang="en-US" dirty="0"/>
              <a:t>On the x axis observe the </a:t>
            </a:r>
            <a:r>
              <a:rPr lang="en-US" dirty="0" err="1"/>
              <a:t>diferent</a:t>
            </a:r>
            <a:r>
              <a:rPr lang="en-US" dirty="0"/>
              <a:t> types of </a:t>
            </a:r>
            <a:r>
              <a:rPr lang="en-US" dirty="0" err="1"/>
              <a:t>alignemnts</a:t>
            </a:r>
            <a:r>
              <a:rPr lang="en-US" dirty="0"/>
              <a:t> used. </a:t>
            </a:r>
          </a:p>
          <a:p>
            <a:r>
              <a:rPr lang="en-US" dirty="0"/>
              <a:t>In this graph, on the left axis, we observe the total number of links in the </a:t>
            </a:r>
            <a:r>
              <a:rPr lang="en-US" dirty="0" err="1"/>
              <a:t>alingments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3738"/>
            <a:ext cx="4570413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236"/>
            <a:ext cx="5486082" cy="4032655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236"/>
            <a:ext cx="5486082" cy="4032655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dirty="0"/>
          </a:p>
          <a:p>
            <a:r>
              <a:rPr lang="en-US" dirty="0"/>
              <a:t>----- Meeting Notes (11/22/11 00:14) -----</a:t>
            </a:r>
          </a:p>
          <a:p>
            <a:r>
              <a:rPr lang="en-US" dirty="0"/>
              <a:t>Next, different alignments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04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3738"/>
            <a:ext cx="4570413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236"/>
            <a:ext cx="5486082" cy="4032655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(11/10/11 13:25) -----</a:t>
            </a:r>
          </a:p>
          <a:p>
            <a:r>
              <a:rPr lang="en-US" dirty="0"/>
              <a:t>Amarillo no se nota </a:t>
            </a:r>
            <a:r>
              <a:rPr lang="en-US" dirty="0" err="1"/>
              <a:t>bien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15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(11/23/11 10:38) -----</a:t>
            </a:r>
          </a:p>
          <a:p>
            <a:r>
              <a:rPr lang="en-US" dirty="0"/>
              <a:t>Phrasal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57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(11/22/11 00:14) -----</a:t>
            </a:r>
          </a:p>
          <a:p>
            <a:r>
              <a:rPr lang="en-US" dirty="0"/>
              <a:t>Need to introduce F-measure,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Dimension, 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34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(11/22/11 00:14) -----</a:t>
            </a:r>
          </a:p>
          <a:p>
            <a:r>
              <a:rPr lang="en-US" dirty="0" err="1"/>
              <a:t>Defin</a:t>
            </a:r>
            <a:r>
              <a:rPr lang="en-US" dirty="0"/>
              <a:t> what to say</a:t>
            </a:r>
          </a:p>
          <a:p>
            <a:endParaRPr lang="en-US" dirty="0"/>
          </a:p>
          <a:p>
            <a:r>
              <a:rPr lang="en-US" dirty="0"/>
              <a:t>We need to say more about the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80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that represents</a:t>
            </a:r>
            <a:r>
              <a:rPr lang="en-US" baseline="0" dirty="0" smtClean="0"/>
              <a:t> a problem of equal information access</a:t>
            </a:r>
          </a:p>
          <a:p>
            <a:r>
              <a:rPr lang="en-US" baseline="0" dirty="0" smtClean="0"/>
              <a:t>That’s why we need Machine Translation</a:t>
            </a:r>
          </a:p>
          <a:p>
            <a:r>
              <a:rPr lang="en-US" baseline="0" dirty="0" smtClean="0"/>
              <a:t>As a quick and cheap way to perform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30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(11/22/11 00:14) -----</a:t>
            </a:r>
          </a:p>
          <a:p>
            <a:r>
              <a:rPr lang="en-US"/>
              <a:t>Explain R2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09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(11/22/11 00:14) -----</a:t>
            </a:r>
          </a:p>
          <a:p>
            <a:r>
              <a:rPr lang="en-US"/>
              <a:t>put features in table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64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(11/22/11 00:14) -----</a:t>
            </a:r>
          </a:p>
          <a:p>
            <a:r>
              <a:rPr lang="en-US" dirty="0"/>
              <a:t>put features in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645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Today, we will talk</a:t>
            </a:r>
            <a:r>
              <a:rPr lang="en-US" baseline="0" dirty="0" smtClean="0"/>
              <a:t> about a specific problem of Machine Translation.</a:t>
            </a:r>
          </a:p>
          <a:p>
            <a:r>
              <a:rPr lang="en-US" baseline="0" dirty="0" smtClean="0"/>
              <a:t>Namely, the discrepancy between  what is known as Alignment Quality and its cousin Translation Quality.</a:t>
            </a:r>
          </a:p>
          <a:p>
            <a:r>
              <a:rPr lang="en-US" baseline="0" dirty="0" smtClean="0"/>
              <a:t>We will introduce related work, that has tried to address this problems</a:t>
            </a:r>
          </a:p>
          <a:p>
            <a:r>
              <a:rPr lang="en-US" baseline="0" dirty="0" smtClean="0"/>
              <a:t>And we will introduce out hypothesis and the set of objectives for this dissertation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we’ll have a closer look at the effect of alignments and the translation model</a:t>
            </a:r>
          </a:p>
          <a:p>
            <a:r>
              <a:rPr lang="en-US" baseline="0" dirty="0" smtClean="0"/>
              <a:t>Followed by the effects of the translation model and </a:t>
            </a:r>
            <a:r>
              <a:rPr lang="en-US" baseline="0" dirty="0" err="1" smtClean="0"/>
              <a:t>tq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the last part, we will propose several alternatives to improve machine translation using </a:t>
            </a:r>
            <a:r>
              <a:rPr lang="en-US" baseline="0" dirty="0" err="1" smtClean="0"/>
              <a:t>alignemtn</a:t>
            </a:r>
            <a:r>
              <a:rPr lang="en-US" baseline="0" dirty="0" smtClean="0"/>
              <a:t>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 we will provide a set of conclusions.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46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76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(11/22/11 00:49) -----</a:t>
            </a:r>
          </a:p>
          <a:p>
            <a:r>
              <a:rPr lang="en-US"/>
              <a:t>Rework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855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Today, we will talk</a:t>
            </a:r>
            <a:r>
              <a:rPr lang="en-US" baseline="0" dirty="0" smtClean="0"/>
              <a:t> about a specific problem of Machine Translation.</a:t>
            </a:r>
          </a:p>
          <a:p>
            <a:r>
              <a:rPr lang="en-US" baseline="0" dirty="0" smtClean="0"/>
              <a:t>Namely, the discrepancy between  what is known as Alignment Quality and its cousin Translation Quality.</a:t>
            </a:r>
          </a:p>
          <a:p>
            <a:r>
              <a:rPr lang="en-US" baseline="0" dirty="0" smtClean="0"/>
              <a:t>We will introduce related work, that has tried to address this problems</a:t>
            </a:r>
          </a:p>
          <a:p>
            <a:r>
              <a:rPr lang="en-US" baseline="0" dirty="0" smtClean="0"/>
              <a:t>And we will introduce out hypothesis and the set of objectives for this dissertation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we’ll have a closer look at the effect of alignments and the translation model</a:t>
            </a:r>
          </a:p>
          <a:p>
            <a:r>
              <a:rPr lang="en-US" baseline="0" dirty="0" smtClean="0"/>
              <a:t>Followed by the effects of the translation model and </a:t>
            </a:r>
            <a:r>
              <a:rPr lang="en-US" baseline="0" dirty="0" err="1" smtClean="0"/>
              <a:t>tq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the last part, we will propose several alternatives to improve machine translation using </a:t>
            </a:r>
            <a:r>
              <a:rPr lang="en-US" baseline="0" dirty="0" err="1" smtClean="0"/>
              <a:t>alignemtn</a:t>
            </a:r>
            <a:r>
              <a:rPr lang="en-US" baseline="0" dirty="0" smtClean="0"/>
              <a:t>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 we will provide a set of conclusions.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466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(11/10/11 13:25) -----</a:t>
            </a:r>
          </a:p>
          <a:p>
            <a:r>
              <a:rPr lang="en-US" dirty="0"/>
              <a:t>Amarillo no se nota </a:t>
            </a:r>
            <a:r>
              <a:rPr lang="en-US" dirty="0" err="1"/>
              <a:t>bien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156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0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</a:t>
            </a:r>
            <a:r>
              <a:rPr lang="en-US" baseline="0" dirty="0" smtClean="0"/>
              <a:t> results. Mostly due to a larger translation model.</a:t>
            </a:r>
          </a:p>
          <a:p>
            <a:r>
              <a:rPr lang="en-US" baseline="0" dirty="0" smtClean="0"/>
              <a:t>Other metrics also reflect these results.</a:t>
            </a:r>
          </a:p>
          <a:p>
            <a:r>
              <a:rPr lang="en-US" dirty="0" smtClean="0"/>
              <a:t>Training (Spanish- English)</a:t>
            </a:r>
          </a:p>
          <a:p>
            <a:pPr lvl="1"/>
            <a:r>
              <a:rPr lang="en-US" dirty="0" err="1" smtClean="0"/>
              <a:t>Europarl</a:t>
            </a:r>
            <a:r>
              <a:rPr lang="en-US" dirty="0" smtClean="0"/>
              <a:t>, UN, News commentary. (WMT10 train)</a:t>
            </a:r>
          </a:p>
          <a:p>
            <a:pPr lvl="1"/>
            <a:r>
              <a:rPr lang="en-US" dirty="0" smtClean="0"/>
              <a:t>About 8 Million training  sentences.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----- Meeting Notes (11/22/11 13:14) -----</a:t>
            </a:r>
          </a:p>
          <a:p>
            <a:r>
              <a:rPr lang="en-US" baseline="0" dirty="0" smtClean="0"/>
              <a:t>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E4F3-58C7-DB4E-BDA3-6E93C216F6F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8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question, </a:t>
            </a:r>
          </a:p>
          <a:p>
            <a:r>
              <a:rPr lang="en-US" baseline="0" dirty="0" smtClean="0"/>
              <a:t>Who in the audience can read Arabic?</a:t>
            </a:r>
          </a:p>
          <a:p>
            <a:r>
              <a:rPr lang="en-US" baseline="0" dirty="0" smtClean="0"/>
              <a:t>What do you think she’s saying? </a:t>
            </a:r>
          </a:p>
          <a:p>
            <a:r>
              <a:rPr lang="en-US" baseline="0" dirty="0" smtClean="0"/>
              <a:t>Raise your hand if you think that A) </a:t>
            </a:r>
            <a:endParaRPr lang="en-US" dirty="0"/>
          </a:p>
          <a:p>
            <a:r>
              <a:rPr lang="en-US" dirty="0" smtClean="0"/>
              <a:t>B)</a:t>
            </a:r>
          </a:p>
          <a:p>
            <a:r>
              <a:rPr lang="en-US" dirty="0" smtClean="0"/>
              <a:t>….</a:t>
            </a:r>
          </a:p>
          <a:p>
            <a:r>
              <a:rPr lang="en-US" dirty="0" smtClean="0"/>
              <a:t>Well the answer is D.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we know</a:t>
            </a:r>
            <a:r>
              <a:rPr lang="en-US" baseline="0" dirty="0" smtClean="0"/>
              <a:t> that because we’ve used MT to translate this news article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408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466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83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(11/23/11 22:44) -----</a:t>
            </a:r>
          </a:p>
          <a:p>
            <a:r>
              <a:rPr lang="en-US"/>
              <a:t>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of you are familiar with the translation engines available online.</a:t>
            </a:r>
          </a:p>
          <a:p>
            <a:r>
              <a:rPr lang="en-US" baseline="0" dirty="0" smtClean="0"/>
              <a:t>They are a good example of Machine Translation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78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Translation is the task</a:t>
            </a:r>
            <a:r>
              <a:rPr lang="en-US" baseline="0" dirty="0" smtClean="0"/>
              <a:t> of translating text in one SOURCE natural language</a:t>
            </a:r>
          </a:p>
          <a:p>
            <a:r>
              <a:rPr lang="en-US" baseline="0" dirty="0" smtClean="0"/>
              <a:t>(say Spanish)</a:t>
            </a:r>
          </a:p>
          <a:p>
            <a:r>
              <a:rPr lang="en-US" baseline="0" dirty="0" smtClean="0"/>
              <a:t>Into a TARGET natural language (i.e. English)</a:t>
            </a:r>
          </a:p>
          <a:p>
            <a:r>
              <a:rPr lang="en-US" baseline="0" dirty="0" smtClean="0"/>
              <a:t>For example, here we have a couple of sentences in our source language</a:t>
            </a:r>
          </a:p>
          <a:p>
            <a:r>
              <a:rPr lang="en-US" baseline="0" dirty="0" smtClean="0"/>
              <a:t>El </a:t>
            </a:r>
            <a:r>
              <a:rPr lang="en-US" baseline="0" dirty="0" err="1" smtClean="0"/>
              <a:t>niño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juega</a:t>
            </a:r>
            <a:r>
              <a:rPr lang="en-US" baseline="0" dirty="0" smtClean="0"/>
              <a:t> en el </a:t>
            </a:r>
            <a:r>
              <a:rPr lang="en-US" baseline="0" dirty="0" err="1" smtClean="0"/>
              <a:t>parque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r>
              <a:rPr lang="en-US" baseline="0" dirty="0" smtClean="0"/>
              <a:t>And we use a computer to automatically translate them into the target language</a:t>
            </a:r>
          </a:p>
          <a:p>
            <a:r>
              <a:rPr lang="en-US" baseline="0" dirty="0" smtClean="0"/>
              <a:t>Resulting in</a:t>
            </a:r>
          </a:p>
          <a:p>
            <a:r>
              <a:rPr lang="en-US" baseline="0" dirty="0" smtClean="0"/>
              <a:t>The boy plays in the park. </a:t>
            </a:r>
            <a:endParaRPr lang="en-US" dirty="0"/>
          </a:p>
          <a:p>
            <a:r>
              <a:rPr lang="en-US" dirty="0"/>
              <a:t>----- Meeting Notes (11/22/11 00:14) -----</a:t>
            </a:r>
          </a:p>
          <a:p>
            <a:r>
              <a:rPr lang="en-US" dirty="0"/>
              <a:t>typo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5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many of the </a:t>
            </a:r>
            <a:r>
              <a:rPr lang="en-US" b="1" baseline="0" dirty="0" smtClean="0"/>
              <a:t>translators online use </a:t>
            </a:r>
            <a:r>
              <a:rPr lang="en-US" baseline="0" dirty="0" smtClean="0"/>
              <a:t>Statistical Machine Translation.</a:t>
            </a:r>
          </a:p>
          <a:p>
            <a:r>
              <a:rPr lang="en-US" baseline="0" dirty="0" smtClean="0"/>
              <a:t>It’s one of the several types of MT </a:t>
            </a:r>
            <a:r>
              <a:rPr lang="en-US" b="1" baseline="0" dirty="0" smtClean="0"/>
              <a:t>paradigms</a:t>
            </a:r>
          </a:p>
          <a:p>
            <a:r>
              <a:rPr lang="en-US" b="0" baseline="0" dirty="0" smtClean="0"/>
              <a:t>But became very popular in the late 80’s, early 90’s.</a:t>
            </a:r>
          </a:p>
          <a:p>
            <a:r>
              <a:rPr lang="en-US" b="0" baseline="0" dirty="0" smtClean="0"/>
              <a:t>Because it does not require complex linguistic rules,</a:t>
            </a:r>
          </a:p>
          <a:p>
            <a:r>
              <a:rPr lang="en-US" b="0" baseline="0" dirty="0" smtClean="0"/>
              <a:t>Rather is based on statistical analysis f bilingual texts.</a:t>
            </a:r>
          </a:p>
          <a:p>
            <a:r>
              <a:rPr lang="en-US" b="0" baseline="0" dirty="0" smtClean="0"/>
              <a:t>Thus, it’s not bounded to a specific source language target.  And it’s very effective (as long as we have enough training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7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Statistical Machine translation</a:t>
            </a:r>
            <a:r>
              <a:rPr lang="en-US" baseline="0" dirty="0" smtClean="0"/>
              <a:t> models the probability of a sentence F:</a:t>
            </a:r>
          </a:p>
          <a:p>
            <a:r>
              <a:rPr lang="en-US" baseline="0" dirty="0" smtClean="0"/>
              <a:t>Of being the translation of a sentence 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decision rule maximizes that probability. Thus, We want to obtain the translation in English E that maximizes the probability of </a:t>
            </a:r>
          </a:p>
          <a:p>
            <a:r>
              <a:rPr lang="en-US" baseline="0" dirty="0" smtClean="0"/>
              <a:t>F being translated into 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14A43-56C1-6D49-9B30-80F860B44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86800" y="6492875"/>
            <a:ext cx="457200" cy="365125"/>
          </a:xfrm>
          <a:prstGeom prst="rect">
            <a:avLst/>
          </a:prstGeom>
          <a:solidFill>
            <a:srgbClr val="561515"/>
          </a:solidFill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40447" y="6492875"/>
            <a:ext cx="603553" cy="365125"/>
          </a:xfrm>
          <a:prstGeom prst="rect">
            <a:avLst/>
          </a:prstGeom>
          <a:solidFill>
            <a:srgbClr val="561515"/>
          </a:solidFill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743697"/>
            <a:ext cx="914400" cy="5533278"/>
          </a:xfrm>
        </p:spPr>
        <p:txBody>
          <a:bodyPr vert="eaVert" lIns="274320" tIns="685800" bIns="685800"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686800" y="6492875"/>
            <a:ext cx="457200" cy="365125"/>
          </a:xfrm>
          <a:prstGeom prst="rect">
            <a:avLst/>
          </a:prstGeom>
          <a:solidFill>
            <a:srgbClr val="561515"/>
          </a:solidFill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40447" y="6492875"/>
            <a:ext cx="603553" cy="365125"/>
          </a:xfrm>
          <a:prstGeom prst="rect">
            <a:avLst/>
          </a:prstGeom>
          <a:solidFill>
            <a:srgbClr val="561515"/>
          </a:solidFill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561515"/>
              </a:buClr>
              <a:defRPr/>
            </a:lvl1pPr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rgbClr val="561515"/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  <a:lvl6pPr>
              <a:buClr>
                <a:schemeClr val="bg1">
                  <a:lumMod val="50000"/>
                </a:schemeClr>
              </a:buClr>
              <a:defRPr/>
            </a:lvl6pPr>
            <a:lvl7pPr>
              <a:buClr>
                <a:schemeClr val="bg1">
                  <a:lumMod val="50000"/>
                </a:schemeClr>
              </a:buClr>
              <a:defRPr/>
            </a:lvl7pPr>
            <a:lvl8pPr>
              <a:buClr>
                <a:schemeClr val="bg1">
                  <a:lumMod val="50000"/>
                </a:schemeClr>
              </a:buClr>
              <a:defRPr/>
            </a:lvl8pPr>
            <a:lvl9pPr>
              <a:buClr>
                <a:schemeClr val="bg1">
                  <a:lumMod val="50000"/>
                </a:schemeClr>
              </a:buCl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escudo-itesm.png"/>
          <p:cNvPicPr>
            <a:picLocks noChangeAspect="1"/>
          </p:cNvPicPr>
          <p:nvPr userDrawn="1"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9714" l="453" r="991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64" y="0"/>
            <a:ext cx="887508" cy="1123856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40447" y="6492875"/>
            <a:ext cx="603553" cy="365125"/>
          </a:xfrm>
          <a:prstGeom prst="rect">
            <a:avLst/>
          </a:prstGeom>
          <a:solidFill>
            <a:srgbClr val="561515"/>
          </a:solidFill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scudo-itesm.png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714" l="453" r="991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64" y="0"/>
            <a:ext cx="887508" cy="1123856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40447" y="6492875"/>
            <a:ext cx="603553" cy="365125"/>
          </a:xfrm>
          <a:prstGeom prst="rect">
            <a:avLst/>
          </a:prstGeom>
          <a:solidFill>
            <a:srgbClr val="561515"/>
          </a:solidFill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822907-8A9D-4F6B-98F6-913902AD56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diagramData" Target="../diagrams/data2.xml"/><Relationship Id="rId7" Type="http://schemas.openxmlformats.org/officeDocument/2006/relationships/diagramLayout" Target="../diagrams/layout2.xml"/><Relationship Id="rId8" Type="http://schemas.openxmlformats.org/officeDocument/2006/relationships/diagramQuickStyle" Target="../diagrams/quickStyle2.xml"/><Relationship Id="rId9" Type="http://schemas.openxmlformats.org/officeDocument/2006/relationships/diagramColors" Target="../diagrams/colors2.xml"/><Relationship Id="rId10" Type="http://schemas.microsoft.com/office/2007/relationships/diagramDrawing" Target="../diagrams/drawing2.xml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800-translate.com/machine_trans" TargetMode="External"/><Relationship Id="rId4" Type="http://schemas.openxmlformats.org/officeDocument/2006/relationships/hyperlink" Target="http://www.ackuna.com/badtranslato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0.png"/><Relationship Id="rId5" Type="http://schemas.microsoft.com/office/2007/relationships/hdphoto" Target="../media/hdphoto5.wdp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chart" Target="../charts/char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9.xml"/><Relationship Id="rId12" Type="http://schemas.microsoft.com/office/2007/relationships/diagramDrawing" Target="../diagrams/drawing9.xml"/><Relationship Id="rId13" Type="http://schemas.openxmlformats.org/officeDocument/2006/relationships/image" Target="../media/image44.emf"/><Relationship Id="rId14" Type="http://schemas.openxmlformats.org/officeDocument/2006/relationships/image" Target="../media/image45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diagramData" Target="../diagrams/data9.xml"/><Relationship Id="rId9" Type="http://schemas.openxmlformats.org/officeDocument/2006/relationships/diagramLayout" Target="../diagrams/layout9.xml"/><Relationship Id="rId10" Type="http://schemas.openxmlformats.org/officeDocument/2006/relationships/diagramQuickStyle" Target="../diagrams/quickStyle9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1.xml"/><Relationship Id="rId12" Type="http://schemas.microsoft.com/office/2007/relationships/diagramDrawing" Target="../diagrams/drawing11.xml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8" Type="http://schemas.openxmlformats.org/officeDocument/2006/relationships/diagramData" Target="../diagrams/data11.xml"/><Relationship Id="rId9" Type="http://schemas.openxmlformats.org/officeDocument/2006/relationships/diagramLayout" Target="../diagrams/layout11.xml"/><Relationship Id="rId10" Type="http://schemas.openxmlformats.org/officeDocument/2006/relationships/diagramQuickStyle" Target="../diagrams/quickStyle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1.em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28.jpe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5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chart" Target="../charts/char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130299"/>
            <a:ext cx="8915400" cy="2721567"/>
          </a:xfrm>
        </p:spPr>
        <p:txBody>
          <a:bodyPr>
            <a:normAutofit/>
          </a:bodyPr>
          <a:lstStyle/>
          <a:p>
            <a:r>
              <a:rPr lang="en-US" dirty="0" smtClean="0"/>
              <a:t>The Impact of Statistical </a:t>
            </a:r>
            <a:r>
              <a:rPr lang="en-US" dirty="0"/>
              <a:t>W</a:t>
            </a:r>
            <a:r>
              <a:rPr lang="en-US" dirty="0" smtClean="0"/>
              <a:t>ord </a:t>
            </a:r>
            <a:r>
              <a:rPr lang="en-US" dirty="0"/>
              <a:t>A</a:t>
            </a:r>
            <a:r>
              <a:rPr lang="en-US" dirty="0" smtClean="0"/>
              <a:t>lignment </a:t>
            </a:r>
            <a:r>
              <a:rPr lang="en-US" dirty="0"/>
              <a:t>Q</a:t>
            </a:r>
            <a:r>
              <a:rPr lang="en-US" dirty="0" smtClean="0"/>
              <a:t>uality and Structure in Phrase-based</a:t>
            </a:r>
            <a:r>
              <a:rPr lang="en-US" baseline="0" dirty="0" smtClean="0"/>
              <a:t> </a:t>
            </a:r>
            <a:r>
              <a:rPr lang="en-US" dirty="0" smtClean="0"/>
              <a:t>Statistical</a:t>
            </a:r>
            <a:r>
              <a:rPr lang="en-US" baseline="0" dirty="0" smtClean="0"/>
              <a:t> </a:t>
            </a:r>
            <a:r>
              <a:rPr lang="en-US" dirty="0" smtClean="0"/>
              <a:t>Machine Translation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9902" y="4187026"/>
            <a:ext cx="7645497" cy="2280185"/>
          </a:xfrm>
        </p:spPr>
        <p:txBody>
          <a:bodyPr>
            <a:normAutofit lnSpcReduction="10000"/>
          </a:bodyPr>
          <a:lstStyle/>
          <a:p>
            <a:pPr algn="r"/>
            <a:r>
              <a:rPr lang="en-US" sz="2400" dirty="0" smtClean="0"/>
              <a:t>A doctoral dissertation by:</a:t>
            </a:r>
          </a:p>
          <a:p>
            <a:pPr algn="r"/>
            <a:r>
              <a:rPr lang="en-US" sz="2400" b="1" dirty="0" smtClean="0"/>
              <a:t>Francisco Guzmán</a:t>
            </a:r>
          </a:p>
          <a:p>
            <a:pPr algn="r"/>
            <a:r>
              <a:rPr lang="en-US" sz="2400" dirty="0" smtClean="0"/>
              <a:t>CS Department</a:t>
            </a:r>
          </a:p>
          <a:p>
            <a:pPr algn="r"/>
            <a:r>
              <a:rPr lang="en-US" sz="2400" dirty="0" err="1" smtClean="0"/>
              <a:t>Tecnológico</a:t>
            </a:r>
            <a:r>
              <a:rPr lang="en-US" sz="2400" dirty="0" smtClean="0"/>
              <a:t> de Monterrey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"/>
    </mc:Choice>
    <mc:Fallback xmlns="">
      <p:transition xmlns:p14="http://schemas.microsoft.com/office/powerpoint/2010/main" spd="slow" advTm="105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… to get the best translation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0303" y="2399212"/>
            <a:ext cx="2959639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303" y="3403873"/>
            <a:ext cx="335709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5092036"/>
              </p:ext>
            </p:extLst>
          </p:nvPr>
        </p:nvGraphicFramePr>
        <p:xfrm>
          <a:off x="4180704" y="2399212"/>
          <a:ext cx="473310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Down Arrow 7"/>
          <p:cNvSpPr/>
          <p:nvPr/>
        </p:nvSpPr>
        <p:spPr>
          <a:xfrm>
            <a:off x="2168434" y="3011987"/>
            <a:ext cx="653143" cy="6325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5029" y="470262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Language</a:t>
            </a:r>
            <a:r>
              <a:rPr lang="es-MX" dirty="0" smtClean="0"/>
              <a:t> </a:t>
            </a:r>
            <a:r>
              <a:rPr lang="es-MX" dirty="0" err="1" smtClean="0"/>
              <a:t>Model</a:t>
            </a:r>
            <a:r>
              <a:rPr lang="es-MX" dirty="0" smtClean="0"/>
              <a:t> = </a:t>
            </a:r>
            <a:r>
              <a:rPr lang="es-MX" dirty="0" err="1" smtClean="0"/>
              <a:t>fluency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71749" y="5239210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Translation</a:t>
            </a:r>
            <a:r>
              <a:rPr lang="es-MX" dirty="0" smtClean="0"/>
              <a:t> </a:t>
            </a:r>
            <a:r>
              <a:rPr lang="es-MX" dirty="0" err="1" smtClean="0"/>
              <a:t>Model</a:t>
            </a:r>
            <a:r>
              <a:rPr lang="es-MX" dirty="0" smtClean="0"/>
              <a:t> = </a:t>
            </a:r>
            <a:r>
              <a:rPr lang="es-MX" dirty="0" err="1" smtClean="0"/>
              <a:t>fidelity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044" y="5768646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/>
              <a:t>Decoder</a:t>
            </a:r>
            <a:r>
              <a:rPr lang="es-MX" dirty="0" smtClean="0"/>
              <a:t> = </a:t>
            </a:r>
            <a:r>
              <a:rPr lang="es-MX" dirty="0" err="1" smtClean="0"/>
              <a:t>search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optimal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71000" y="4699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8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2"/>
    </mc:Choice>
    <mc:Fallback xmlns="">
      <p:transition xmlns:p14="http://schemas.microsoft.com/office/powerpoint/2010/main" spd="slow" advTm="6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  <p:bldP spid="9" grpId="0"/>
      <p:bldP spid="10" grpId="0"/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This</a:t>
            </a:r>
            <a:r>
              <a:rPr lang="es-MX" baseline="0" dirty="0" smtClean="0"/>
              <a:t> talk outline: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15900" y="2038255"/>
            <a:ext cx="4306887" cy="9513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solidFill>
                  <a:schemeClr val="bg1">
                    <a:lumMod val="65000"/>
                  </a:schemeClr>
                </a:solidFill>
              </a:rPr>
              <a:t>0 -Motivation</a:t>
            </a:r>
            <a:endParaRPr lang="es-MX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4937" y="3068958"/>
            <a:ext cx="4387850" cy="202574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bg1">
                    <a:lumMod val="65000"/>
                  </a:schemeClr>
                </a:solidFill>
              </a:rPr>
              <a:t>1- Word </a:t>
            </a:r>
            <a:r>
              <a:rPr lang="es-ES_tradnl" sz="2400" dirty="0" err="1">
                <a:solidFill>
                  <a:schemeClr val="bg1">
                    <a:lumMod val="65000"/>
                  </a:schemeClr>
                </a:solidFill>
              </a:rPr>
              <a:t>Alignments</a:t>
            </a:r>
            <a:r>
              <a:rPr lang="es-ES_tradnl" sz="2400" dirty="0">
                <a:solidFill>
                  <a:schemeClr val="bg1">
                    <a:lumMod val="65000"/>
                  </a:schemeClr>
                </a:solidFill>
              </a:rPr>
              <a:t> and SMT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s-MX" dirty="0"/>
              <a:t>· Quality discrepancy</a:t>
            </a:r>
          </a:p>
          <a:p>
            <a:pPr lvl="1"/>
            <a:r>
              <a:rPr lang="es-MX" dirty="0"/>
              <a:t>· Partial explanations</a:t>
            </a:r>
          </a:p>
          <a:p>
            <a:pPr lvl="1"/>
            <a:r>
              <a:rPr lang="es-MX" dirty="0"/>
              <a:t>· Hypothesis and objectives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4937" y="5168761"/>
            <a:ext cx="4306887" cy="13542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>
                    <a:lumMod val="65000"/>
                  </a:schemeClr>
                </a:solidFill>
              </a:rPr>
              <a:t>2- Alignments and the translation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03750" y="2038255"/>
            <a:ext cx="4306887" cy="150186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>
                    <a:lumMod val="65000"/>
                  </a:schemeClr>
                </a:solidFill>
              </a:rPr>
              <a:t>3- The translation model and translation quality.</a:t>
            </a:r>
          </a:p>
          <a:p>
            <a:pPr algn="ctr"/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06926" y="3654371"/>
            <a:ext cx="4306887" cy="16955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>
                    <a:lumMod val="65000"/>
                  </a:schemeClr>
                </a:solidFill>
              </a:rPr>
              <a:t>4- Improving SMT using alignment structure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06926" y="5460999"/>
            <a:ext cx="4306887" cy="871721"/>
          </a:xfrm>
          <a:prstGeom prst="roundRect">
            <a:avLst/>
          </a:prstGeom>
          <a:solidFill>
            <a:srgbClr val="56151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Conclusions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471" y="2948457"/>
            <a:ext cx="2136706" cy="21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6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14"/>
    </mc:Choice>
    <mc:Fallback xmlns="">
      <p:transition xmlns:p14="http://schemas.microsoft.com/office/powerpoint/2010/main" spd="slow" advTm="50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hypothesis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99686" y="2408543"/>
            <a:ext cx="8387113" cy="292512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Alignment structure has a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 impact on how a translation model is estimated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Hence, it should also have a large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 on Machine Translation performance.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Thus, by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controlling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impact of alignment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 will be able to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Machine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7"/>
    </mc:Choice>
    <mc:Fallback xmlns="">
      <p:transition xmlns:p14="http://schemas.microsoft.com/office/powerpoint/2010/main" spd="slow" advTm="23967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apart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Alignment structure has a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 impact on how a translation model is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estimated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Yes, many features of the translation model can be determined knowing the alignment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Hence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it should also have a large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 on Machine Translation performance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Yes, the size of translation model is a large contributor to quality.  Also target gaps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controlling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impact of alignment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 will be able to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Machine Translation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Yes, at two stages. Alignment training and TM features.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=&gt;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Analyze the impact </a:t>
            </a:r>
            <a:r>
              <a:rPr lang="en-US" dirty="0" smtClean="0"/>
              <a:t>of alignment </a:t>
            </a:r>
            <a:r>
              <a:rPr lang="en-US" b="1" dirty="0" smtClean="0"/>
              <a:t>structure</a:t>
            </a:r>
            <a:r>
              <a:rPr lang="en-US" dirty="0" smtClean="0"/>
              <a:t> at different stages of the training </a:t>
            </a:r>
            <a:r>
              <a:rPr lang="en-US" b="1" dirty="0" smtClean="0"/>
              <a:t>pipeline</a:t>
            </a:r>
          </a:p>
          <a:p>
            <a:r>
              <a:rPr lang="en-US" dirty="0" smtClean="0"/>
              <a:t>Provide </a:t>
            </a:r>
            <a:r>
              <a:rPr lang="en-US" b="1" dirty="0" smtClean="0"/>
              <a:t>models</a:t>
            </a:r>
            <a:r>
              <a:rPr lang="en-US" dirty="0" smtClean="0"/>
              <a:t> that measure the </a:t>
            </a:r>
            <a:r>
              <a:rPr lang="en-US" b="1" dirty="0" smtClean="0"/>
              <a:t>impact</a:t>
            </a:r>
            <a:r>
              <a:rPr lang="en-US" dirty="0" smtClean="0"/>
              <a:t> </a:t>
            </a:r>
            <a:r>
              <a:rPr lang="en-US" dirty="0"/>
              <a:t>of alignment </a:t>
            </a:r>
            <a:r>
              <a:rPr lang="en-US" b="1" dirty="0"/>
              <a:t>structure</a:t>
            </a:r>
            <a:r>
              <a:rPr lang="en-US" dirty="0"/>
              <a:t> in phrase-based </a:t>
            </a:r>
            <a:r>
              <a:rPr lang="en-US" b="1" dirty="0"/>
              <a:t>translation model </a:t>
            </a:r>
            <a:r>
              <a:rPr lang="en-US" dirty="0" smtClean="0"/>
              <a:t>estimation </a:t>
            </a:r>
            <a:endParaRPr lang="en-US" dirty="0"/>
          </a:p>
          <a:p>
            <a:r>
              <a:rPr lang="en-US" dirty="0" smtClean="0"/>
              <a:t>Provide a model that </a:t>
            </a:r>
            <a:r>
              <a:rPr lang="en-US" b="1" dirty="0" smtClean="0"/>
              <a:t>measure</a:t>
            </a:r>
            <a:r>
              <a:rPr lang="en-US" dirty="0" smtClean="0"/>
              <a:t> the </a:t>
            </a:r>
            <a:r>
              <a:rPr lang="en-US" b="1" dirty="0" smtClean="0"/>
              <a:t>impact</a:t>
            </a:r>
            <a:r>
              <a:rPr lang="en-US" dirty="0" smtClean="0"/>
              <a:t> of alignment structure and translation model in </a:t>
            </a:r>
            <a:r>
              <a:rPr lang="en-US" b="1" dirty="0" smtClean="0"/>
              <a:t>translation quality</a:t>
            </a:r>
          </a:p>
          <a:p>
            <a:r>
              <a:rPr lang="en-US" dirty="0" smtClean="0"/>
              <a:t>Use alignment</a:t>
            </a:r>
            <a:r>
              <a:rPr lang="en-US" b="1" dirty="0" smtClean="0"/>
              <a:t> </a:t>
            </a:r>
            <a:r>
              <a:rPr lang="en-US" b="1" dirty="0"/>
              <a:t>structure </a:t>
            </a:r>
            <a:r>
              <a:rPr lang="en-US" dirty="0" smtClean="0"/>
              <a:t>to </a:t>
            </a:r>
            <a:r>
              <a:rPr lang="en-US" b="1" dirty="0"/>
              <a:t>better </a:t>
            </a:r>
            <a:r>
              <a:rPr lang="en-US" dirty="0"/>
              <a:t>alignment</a:t>
            </a:r>
            <a:r>
              <a:rPr lang="en-US" b="1" dirty="0"/>
              <a:t> training </a:t>
            </a:r>
            <a:r>
              <a:rPr lang="en-US" dirty="0"/>
              <a:t>and </a:t>
            </a:r>
            <a:r>
              <a:rPr lang="en-US" b="1" dirty="0" smtClean="0"/>
              <a:t>better</a:t>
            </a:r>
            <a:r>
              <a:rPr lang="en-US" dirty="0" smtClean="0"/>
              <a:t> translation </a:t>
            </a:r>
            <a:r>
              <a:rPr lang="en-US" b="1" dirty="0"/>
              <a:t>modeling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b="1" dirty="0" smtClean="0"/>
              <a:t>improve </a:t>
            </a:r>
            <a:r>
              <a:rPr lang="en-US" dirty="0" smtClean="0"/>
              <a:t>machine</a:t>
            </a:r>
            <a:r>
              <a:rPr lang="en-US" b="1" dirty="0" smtClean="0"/>
              <a:t> </a:t>
            </a:r>
            <a:r>
              <a:rPr lang="en-US" dirty="0" smtClean="0"/>
              <a:t>translation</a:t>
            </a:r>
            <a:r>
              <a:rPr lang="en-US" b="1" dirty="0" smtClean="0"/>
              <a:t> performance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48"/>
    </mc:Choice>
    <mc:Fallback xmlns="">
      <p:transition xmlns:p14="http://schemas.microsoft.com/office/powerpoint/2010/main" spd="slow" advTm="57248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Couple new alignment metrics + new decoding features</a:t>
            </a:r>
          </a:p>
          <a:p>
            <a:pPr lvl="1"/>
            <a:r>
              <a:rPr lang="en-US" dirty="0" smtClean="0"/>
              <a:t>Interactions</a:t>
            </a:r>
          </a:p>
          <a:p>
            <a:r>
              <a:rPr lang="en-US" dirty="0" smtClean="0"/>
              <a:t>Explore use of alignment distortion (e.g. </a:t>
            </a:r>
            <a:r>
              <a:rPr lang="en-US" dirty="0" err="1" smtClean="0"/>
              <a:t>diagonality</a:t>
            </a:r>
            <a:r>
              <a:rPr lang="en-US" dirty="0" smtClean="0"/>
              <a:t>) as decoding features</a:t>
            </a:r>
          </a:p>
          <a:p>
            <a:r>
              <a:rPr lang="en-US" dirty="0" smtClean="0"/>
              <a:t>Explore other model specification alternatives</a:t>
            </a:r>
          </a:p>
          <a:p>
            <a:r>
              <a:rPr lang="en-US" dirty="0" smtClean="0"/>
              <a:t>Use hierarchical models to model dependencies between AL =&gt; TM =&gt; TQ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0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END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0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55" b="-5855"/>
          <a:stretch>
            <a:fillRect/>
          </a:stretch>
        </p:blipFill>
        <p:spPr>
          <a:xfrm>
            <a:off x="73161" y="1641381"/>
            <a:ext cx="8840652" cy="426411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2250" y="1169675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took the sea bass and fried it with the special sauce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3194" y="1169675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Tomé la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lubina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y la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freí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con la salsa especial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249" y="2206625"/>
            <a:ext cx="971499" cy="317500"/>
          </a:xfrm>
          <a:prstGeom prst="rect">
            <a:avLst/>
          </a:prstGeom>
          <a:noFill/>
          <a:ln>
            <a:solidFill>
              <a:srgbClr val="A2C8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4689" y="2206625"/>
            <a:ext cx="971499" cy="317500"/>
          </a:xfrm>
          <a:prstGeom prst="rect">
            <a:avLst/>
          </a:prstGeom>
          <a:noFill/>
          <a:ln>
            <a:solidFill>
              <a:srgbClr val="A2C8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04949" y="2206625"/>
            <a:ext cx="1111251" cy="317500"/>
          </a:xfrm>
          <a:prstGeom prst="rect">
            <a:avLst/>
          </a:prstGeom>
          <a:noFill/>
          <a:ln>
            <a:solidFill>
              <a:srgbClr val="A2C8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50101" y="2206625"/>
            <a:ext cx="1346200" cy="317500"/>
          </a:xfrm>
          <a:prstGeom prst="rect">
            <a:avLst/>
          </a:prstGeom>
          <a:noFill/>
          <a:ln>
            <a:solidFill>
              <a:srgbClr val="A2C8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59000" y="5676900"/>
            <a:ext cx="588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http://www.1-800-translate.com/</a:t>
            </a:r>
            <a:r>
              <a:rPr lang="en-US" dirty="0" smtClean="0">
                <a:hlinkClick r:id="rId3"/>
              </a:rPr>
              <a:t>machine_trans</a:t>
            </a:r>
            <a:endParaRPr lang="en-US" dirty="0" smtClean="0"/>
          </a:p>
          <a:p>
            <a:r>
              <a:rPr lang="en-US" dirty="0">
                <a:hlinkClick r:id="rId4"/>
              </a:rPr>
              <a:t>http://www.ackuna.com/</a:t>
            </a:r>
            <a:r>
              <a:rPr lang="en-US" dirty="0" smtClean="0">
                <a:hlinkClick r:id="rId4"/>
              </a:rPr>
              <a:t>badtranslator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translationparty.com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9628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1" r="3061"/>
          <a:stretch/>
        </p:blipFill>
        <p:spPr>
          <a:xfrm>
            <a:off x="1270000" y="1123856"/>
            <a:ext cx="6680200" cy="51079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6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Publications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2581" y="2279988"/>
            <a:ext cx="7902319" cy="39863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75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Yet </a:t>
            </a:r>
            <a:r>
              <a:rPr lang="en-US" dirty="0"/>
              <a:t>b</a:t>
            </a:r>
            <a:r>
              <a:rPr lang="en-US" dirty="0" smtClean="0"/>
              <a:t>etter translators are necessary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9451" y="2177022"/>
            <a:ext cx="3190383" cy="3139321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Google Music </a:t>
            </a:r>
            <a:r>
              <a:rPr lang="en-US" dirty="0" err="1"/>
              <a:t>competirá</a:t>
            </a:r>
            <a:r>
              <a:rPr lang="en-US" dirty="0"/>
              <a:t> con la </a:t>
            </a:r>
            <a:r>
              <a:rPr lang="en-US" dirty="0" err="1"/>
              <a:t>tienda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, iTunes de Apple,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 de </a:t>
            </a:r>
            <a:r>
              <a:rPr lang="en-US" dirty="0" err="1"/>
              <a:t>música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tienda</a:t>
            </a:r>
            <a:r>
              <a:rPr lang="en-US" dirty="0"/>
              <a:t> de Google </a:t>
            </a:r>
            <a:r>
              <a:rPr lang="en-US" dirty="0" err="1"/>
              <a:t>venderá</a:t>
            </a:r>
            <a:r>
              <a:rPr lang="en-US" dirty="0"/>
              <a:t> </a:t>
            </a:r>
            <a:r>
              <a:rPr lang="en-US" dirty="0" err="1"/>
              <a:t>canciones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</a:t>
            </a:r>
            <a:r>
              <a:rPr lang="en-US" dirty="0" err="1"/>
              <a:t>precio</a:t>
            </a:r>
            <a:r>
              <a:rPr lang="en-US" dirty="0"/>
              <a:t> </a:t>
            </a:r>
            <a:r>
              <a:rPr lang="en-US" dirty="0" err="1"/>
              <a:t>estimado</a:t>
            </a:r>
            <a:r>
              <a:rPr lang="en-US" dirty="0"/>
              <a:t> a un </a:t>
            </a:r>
            <a:r>
              <a:rPr lang="en-US" dirty="0" err="1"/>
              <a:t>dólar</a:t>
            </a:r>
            <a:r>
              <a:rPr lang="en-US" dirty="0"/>
              <a:t> la </a:t>
            </a:r>
            <a:r>
              <a:rPr lang="en-US" dirty="0" err="1"/>
              <a:t>canción</a:t>
            </a:r>
            <a:r>
              <a:rPr lang="en-US" dirty="0"/>
              <a:t>, </a:t>
            </a:r>
            <a:r>
              <a:rPr lang="en-US" dirty="0" err="1"/>
              <a:t>informó</a:t>
            </a:r>
            <a:r>
              <a:rPr lang="en-US" dirty="0"/>
              <a:t> el Wall Street Journal.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22166" y="2177022"/>
            <a:ext cx="3190383" cy="2585323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Google Music Store to compete with dominant, Apple iTunes and other digital music services.</a:t>
            </a:r>
          </a:p>
          <a:p>
            <a:endParaRPr lang="en-US" dirty="0"/>
          </a:p>
          <a:p>
            <a:r>
              <a:rPr lang="en-US" dirty="0"/>
              <a:t>Google's store sold songs for an estimated price for a dollar a song, the Wall </a:t>
            </a:r>
            <a:r>
              <a:rPr lang="en-US" dirty="0" smtClean="0"/>
              <a:t>Street Journal</a:t>
            </a:r>
            <a:r>
              <a:rPr lang="en-US" dirty="0"/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236" y="3454245"/>
            <a:ext cx="4483100" cy="26162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94982">
            <a:off x="513574" y="2346678"/>
            <a:ext cx="3048000" cy="19812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7037">
            <a:off x="5721699" y="2191358"/>
            <a:ext cx="3462548" cy="188547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836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2"/>
    </mc:Choice>
    <mc:Fallback xmlns="">
      <p:transition xmlns:p14="http://schemas.microsoft.com/office/powerpoint/2010/main" spd="slow" advTm="2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0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366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Suggested conservative thresholds (Hair, 2010)</a:t>
            </a:r>
          </a:p>
          <a:p>
            <a:r>
              <a:rPr lang="en-US" dirty="0" smtClean="0"/>
              <a:t>Partial F-statistics </a:t>
            </a:r>
          </a:p>
          <a:p>
            <a:pPr lvl="1"/>
            <a:r>
              <a:rPr lang="en-US" dirty="0" smtClean="0"/>
              <a:t>P-value enter: 0.01</a:t>
            </a:r>
          </a:p>
          <a:p>
            <a:pPr lvl="1"/>
            <a:r>
              <a:rPr lang="en-US" dirty="0" smtClean="0"/>
              <a:t>P-value out: 0.05  </a:t>
            </a:r>
          </a:p>
          <a:p>
            <a:r>
              <a:rPr lang="en-US" dirty="0" smtClean="0"/>
              <a:t>Yield most compact models</a:t>
            </a:r>
          </a:p>
          <a:p>
            <a:r>
              <a:rPr lang="en-US" dirty="0" smtClean="0"/>
              <a:t>Also to block against spurious effects (capitalization by chance), high </a:t>
            </a:r>
            <a:r>
              <a:rPr lang="en-US" dirty="0" err="1" smtClean="0"/>
              <a:t>collinearity</a:t>
            </a:r>
            <a:r>
              <a:rPr lang="en-US" dirty="0" smtClean="0"/>
              <a:t>, we repeated procedure blocking original variables, and checking on a Spanish CV set.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9316" y="3312040"/>
            <a:ext cx="3161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F[N-1,N-n-1]=</a:t>
            </a:r>
            <a:r>
              <a:rPr lang="en-US" u="sng" dirty="0" smtClean="0"/>
              <a:t>(1-R</a:t>
            </a:r>
            <a:r>
              <a:rPr lang="en-US" u="sng" baseline="30000" dirty="0" smtClean="0"/>
              <a:t>2</a:t>
            </a:r>
            <a:r>
              <a:rPr lang="en-US" u="sng" dirty="0" smtClean="0"/>
              <a:t>)(N-p-1)  </a:t>
            </a:r>
          </a:p>
          <a:p>
            <a:r>
              <a:rPr lang="en-US" dirty="0" smtClean="0"/>
              <a:t>	        (1-R’</a:t>
            </a:r>
            <a:r>
              <a:rPr lang="en-US" baseline="30000" dirty="0" smtClean="0"/>
              <a:t>2</a:t>
            </a:r>
            <a:r>
              <a:rPr lang="en-US" dirty="0" smtClean="0"/>
              <a:t>)(N-p-2)</a:t>
            </a:r>
          </a:p>
        </p:txBody>
      </p:sp>
    </p:spTree>
    <p:extLst>
      <p:ext uri="{BB962C8B-B14F-4D97-AF65-F5344CB8AC3E}">
        <p14:creationId xmlns:p14="http://schemas.microsoft.com/office/powerpoint/2010/main" val="2797930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BLEU: Translation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Bi Lingual Evaluation Understudy.</a:t>
            </a:r>
          </a:p>
          <a:p>
            <a:r>
              <a:rPr lang="en-US" dirty="0" smtClean="0"/>
              <a:t>Widely used.</a:t>
            </a:r>
          </a:p>
          <a:p>
            <a:r>
              <a:rPr lang="en-US" dirty="0" smtClean="0"/>
              <a:t>Ranks from 0 to 1.</a:t>
            </a:r>
          </a:p>
          <a:p>
            <a:r>
              <a:rPr lang="en-US" dirty="0" smtClean="0"/>
              <a:t>Compares n-grams from the candidate translations with the references translations.</a:t>
            </a:r>
          </a:p>
          <a:p>
            <a:r>
              <a:rPr lang="en-US" dirty="0" smtClean="0"/>
              <a:t>Precision oriented.</a:t>
            </a:r>
          </a:p>
          <a:p>
            <a:r>
              <a:rPr lang="en-US" dirty="0" smtClean="0"/>
              <a:t>Brevity penalty (to avoid too short translations).</a:t>
            </a:r>
          </a:p>
          <a:p>
            <a:r>
              <a:rPr lang="en-US" dirty="0" smtClean="0"/>
              <a:t>Ranges of acceptable BLEU differ depending on the task.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/>
          <a:lstStyle/>
          <a:p>
            <a:fld id="{4FCEADCE-7DC1-4306-8769-0CCE45F6F807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2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pic>
        <p:nvPicPr>
          <p:cNvPr id="8" name="Picture 7" descr="imgres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667" b="95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13" y="1673225"/>
            <a:ext cx="2413000" cy="241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6" b="100000" l="61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9788" y="188259"/>
            <a:ext cx="2082800" cy="2019300"/>
          </a:xfrm>
          <a:prstGeom prst="rect">
            <a:avLst/>
          </a:prstGeom>
        </p:spPr>
      </p:pic>
      <p:pic>
        <p:nvPicPr>
          <p:cNvPr id="15" name="Picture 14" descr="imgres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40" y="2781299"/>
            <a:ext cx="2912048" cy="2181225"/>
          </a:xfrm>
          <a:prstGeom prst="rect">
            <a:avLst/>
          </a:prstGeom>
        </p:spPr>
      </p:pic>
      <p:sp>
        <p:nvSpPr>
          <p:cNvPr id="16" name="Bent Arrow 15"/>
          <p:cNvSpPr/>
          <p:nvPr/>
        </p:nvSpPr>
        <p:spPr>
          <a:xfrm>
            <a:off x="2174875" y="1206500"/>
            <a:ext cx="1174750" cy="6667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5400000">
            <a:off x="5992719" y="1225343"/>
            <a:ext cx="1174750" cy="66675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11007069">
            <a:off x="4815778" y="5344200"/>
            <a:ext cx="1664933" cy="84540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 descr="imgres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657" y="4443315"/>
            <a:ext cx="2321112" cy="23107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0381" y="2207559"/>
            <a:ext cx="2918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This</a:t>
            </a:r>
            <a:r>
              <a:rPr lang="en-US" sz="2800" dirty="0" smtClean="0"/>
              <a:t>  is  </a:t>
            </a:r>
            <a:r>
              <a:rPr lang="en-US" sz="4400" dirty="0" smtClean="0"/>
              <a:t>a</a:t>
            </a:r>
            <a:r>
              <a:rPr lang="en-US" sz="2800" dirty="0" smtClean="0"/>
              <a:t> </a:t>
            </a:r>
            <a:r>
              <a:rPr lang="en-US" sz="7200" dirty="0" smtClean="0"/>
              <a:t>story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69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This</a:t>
            </a:r>
            <a:r>
              <a:rPr lang="es-MX" baseline="0" dirty="0" smtClean="0"/>
              <a:t> talk outline: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15900" y="2038255"/>
            <a:ext cx="4306887" cy="9513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solidFill>
                  <a:schemeClr val="bg1">
                    <a:lumMod val="65000"/>
                  </a:schemeClr>
                </a:solidFill>
              </a:rPr>
              <a:t>0 -Motivation</a:t>
            </a:r>
            <a:endParaRPr lang="es-MX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4937" y="3068958"/>
            <a:ext cx="4387850" cy="202574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2400" dirty="0" smtClean="0"/>
              <a:t>1- </a:t>
            </a:r>
            <a:r>
              <a:rPr lang="es-ES_tradnl" sz="2200" dirty="0" smtClean="0"/>
              <a:t>Word </a:t>
            </a:r>
            <a:r>
              <a:rPr lang="es-ES_tradnl" sz="2200" dirty="0" err="1"/>
              <a:t>Alignments</a:t>
            </a:r>
            <a:r>
              <a:rPr lang="es-ES_tradnl" sz="2200" dirty="0"/>
              <a:t> and SMT</a:t>
            </a:r>
            <a:endParaRPr lang="en-US" sz="2200" dirty="0"/>
          </a:p>
          <a:p>
            <a:pPr lvl="1"/>
            <a:r>
              <a:rPr lang="es-MX" sz="2200" dirty="0" smtClean="0"/>
              <a:t>· Quality </a:t>
            </a:r>
            <a:r>
              <a:rPr lang="es-MX" sz="2200" dirty="0"/>
              <a:t>discrepancy</a:t>
            </a:r>
          </a:p>
          <a:p>
            <a:pPr lvl="1"/>
            <a:r>
              <a:rPr lang="es-MX" sz="2200" dirty="0" smtClean="0"/>
              <a:t>· Partial </a:t>
            </a:r>
            <a:r>
              <a:rPr lang="es-MX" sz="2200" dirty="0"/>
              <a:t>explanations</a:t>
            </a:r>
          </a:p>
          <a:p>
            <a:pPr lvl="1"/>
            <a:r>
              <a:rPr lang="es-MX" sz="2200" dirty="0" smtClean="0"/>
              <a:t>· Hypothesis </a:t>
            </a:r>
            <a:r>
              <a:rPr lang="es-MX" sz="2200" dirty="0"/>
              <a:t>and </a:t>
            </a:r>
            <a:r>
              <a:rPr lang="es-MX" sz="2200" dirty="0" smtClean="0"/>
              <a:t>objectives</a:t>
            </a:r>
            <a:endParaRPr lang="es-MX" sz="2200" dirty="0"/>
          </a:p>
        </p:txBody>
      </p:sp>
      <p:sp>
        <p:nvSpPr>
          <p:cNvPr id="13" name="Rounded Rectangle 12"/>
          <p:cNvSpPr/>
          <p:nvPr/>
        </p:nvSpPr>
        <p:spPr>
          <a:xfrm>
            <a:off x="134937" y="5168761"/>
            <a:ext cx="4306887" cy="135422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dirty="0" smtClean="0"/>
              <a:t>2- Alignments </a:t>
            </a:r>
            <a:r>
              <a:rPr lang="es-MX" sz="2400" dirty="0"/>
              <a:t>and the translation </a:t>
            </a:r>
            <a:r>
              <a:rPr lang="es-MX" sz="2400" dirty="0" smtClean="0"/>
              <a:t>model</a:t>
            </a:r>
            <a:endParaRPr lang="es-MX" sz="3600" dirty="0"/>
          </a:p>
        </p:txBody>
      </p:sp>
      <p:sp>
        <p:nvSpPr>
          <p:cNvPr id="14" name="Rounded Rectangle 13"/>
          <p:cNvSpPr/>
          <p:nvPr/>
        </p:nvSpPr>
        <p:spPr>
          <a:xfrm>
            <a:off x="4603750" y="2038255"/>
            <a:ext cx="4306887" cy="15018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solidFill>
                  <a:srgbClr val="000000"/>
                </a:solidFill>
              </a:rPr>
              <a:t>3- The </a:t>
            </a:r>
            <a:r>
              <a:rPr lang="es-MX" sz="2400" dirty="0">
                <a:solidFill>
                  <a:srgbClr val="000000"/>
                </a:solidFill>
              </a:rPr>
              <a:t>translation model and translation quality.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06926" y="3654371"/>
            <a:ext cx="4306887" cy="169550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/>
              <a:t>4- Improving </a:t>
            </a:r>
            <a:r>
              <a:rPr lang="es-MX" sz="2400" dirty="0"/>
              <a:t>SMT using alignment structure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606926" y="5460999"/>
            <a:ext cx="4306887" cy="871721"/>
          </a:xfrm>
          <a:prstGeom prst="roundRect">
            <a:avLst/>
          </a:prstGeom>
          <a:solidFill>
            <a:srgbClr val="56151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7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14"/>
    </mc:Choice>
    <mc:Fallback xmlns="">
      <p:transition xmlns:p14="http://schemas.microsoft.com/office/powerpoint/2010/main" spd="slow" advTm="5081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Word</a:t>
            </a:r>
            <a:r>
              <a:rPr lang="es-MX" baseline="0" dirty="0" smtClean="0"/>
              <a:t> Alignments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Phrase-based SMT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700036" y="1471654"/>
            <a:ext cx="3918857" cy="2474149"/>
            <a:chOff x="4700036" y="1471654"/>
            <a:chExt cx="3918857" cy="2474149"/>
          </a:xfrm>
        </p:grpSpPr>
        <p:grpSp>
          <p:nvGrpSpPr>
            <p:cNvPr id="5" name="Group 4"/>
            <p:cNvGrpSpPr/>
            <p:nvPr/>
          </p:nvGrpSpPr>
          <p:grpSpPr>
            <a:xfrm>
              <a:off x="4700036" y="1471654"/>
              <a:ext cx="3918857" cy="2474149"/>
              <a:chOff x="762000" y="2590800"/>
              <a:chExt cx="2743200" cy="2286000"/>
            </a:xfr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Rounded Rectangle 5"/>
              <p:cNvSpPr/>
              <p:nvPr/>
            </p:nvSpPr>
            <p:spPr>
              <a:xfrm>
                <a:off x="762000" y="2590800"/>
                <a:ext cx="2743200" cy="2286000"/>
              </a:xfrm>
              <a:prstGeom prst="roundRect">
                <a:avLst/>
              </a:pr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084184" y="2743200"/>
                <a:ext cx="2164984" cy="3412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Je  ne  bois    pas du  </a:t>
                </a:r>
                <a:r>
                  <a:rPr lang="en-US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lait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99744" y="4267200"/>
                <a:ext cx="2183271" cy="34124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    don’t     drink     milk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>
                <a:off x="1143002" y="3060311"/>
                <a:ext cx="67054" cy="1130689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1450850" y="3084446"/>
                <a:ext cx="784000" cy="1182755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813560" y="3060311"/>
                <a:ext cx="320040" cy="120689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2599944" y="3124200"/>
                <a:ext cx="143256" cy="114300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>
            <a:xfrm>
              <a:off x="5951989" y="1636597"/>
              <a:ext cx="723275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A2C81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veux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64977" y="3287729"/>
              <a:ext cx="753181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A2C81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want</a:t>
              </a:r>
              <a:endParaRPr lang="en-US" dirty="0"/>
            </a:p>
          </p:txBody>
        </p:sp>
      </p:grp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1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"/>
    </mc:Choice>
    <mc:Fallback xmlns="">
      <p:transition xmlns:p14="http://schemas.microsoft.com/office/powerpoint/2010/main" spd="slow" advTm="102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Phrase-Based SMT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764536"/>
          </a:xfrm>
        </p:spPr>
        <p:txBody>
          <a:bodyPr>
            <a:normAutofit/>
          </a:bodyPr>
          <a:lstStyle/>
          <a:p>
            <a:r>
              <a:rPr lang="en-US" dirty="0" smtClean="0"/>
              <a:t>Phrases are </a:t>
            </a:r>
            <a:r>
              <a:rPr lang="en-US" b="1" dirty="0" smtClean="0"/>
              <a:t>chunks </a:t>
            </a:r>
            <a:r>
              <a:rPr lang="en-US" dirty="0" smtClean="0"/>
              <a:t>of </a:t>
            </a:r>
            <a:r>
              <a:rPr lang="en-US" b="1" dirty="0" smtClean="0"/>
              <a:t>words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idea is that </a:t>
            </a:r>
            <a:r>
              <a:rPr lang="en-US" b="1" dirty="0" smtClean="0"/>
              <a:t>phrases</a:t>
            </a:r>
            <a:r>
              <a:rPr lang="en-US" dirty="0" smtClean="0"/>
              <a:t> move </a:t>
            </a:r>
            <a:r>
              <a:rPr lang="en-US" b="1" dirty="0" smtClean="0"/>
              <a:t>as units </a:t>
            </a:r>
            <a:r>
              <a:rPr lang="en-US" dirty="0" smtClean="0"/>
              <a:t>during the translation process.</a:t>
            </a:r>
          </a:p>
          <a:p>
            <a:r>
              <a:rPr lang="en-US" dirty="0"/>
              <a:t>Phrases capture some </a:t>
            </a:r>
            <a:r>
              <a:rPr lang="en-US" b="1" dirty="0"/>
              <a:t>contextual information</a:t>
            </a:r>
            <a:r>
              <a:rPr lang="en-US" dirty="0"/>
              <a:t>.</a:t>
            </a:r>
          </a:p>
          <a:p>
            <a:r>
              <a:rPr lang="en-US" dirty="0" smtClean="0"/>
              <a:t>There is much </a:t>
            </a:r>
            <a:r>
              <a:rPr lang="en-US" b="1" dirty="0" smtClean="0"/>
              <a:t>less reordering </a:t>
            </a:r>
            <a:r>
              <a:rPr lang="en-US" dirty="0" smtClean="0"/>
              <a:t>to do.</a:t>
            </a:r>
          </a:p>
        </p:txBody>
      </p:sp>
      <p:pic>
        <p:nvPicPr>
          <p:cNvPr id="4" name="Picture 3" descr="phrase_mod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2057400"/>
            <a:ext cx="7936508" cy="175238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09"/>
    </mc:Choice>
    <mc:Fallback xmlns="">
      <p:transition xmlns:p14="http://schemas.microsoft.com/office/powerpoint/2010/main" spd="slow" advTm="3251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is</a:t>
            </a:r>
            <a:r>
              <a:rPr lang="en-US" baseline="0" dirty="0" smtClean="0"/>
              <a:t> based on word alignments.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257410"/>
              </p:ext>
            </p:extLst>
          </p:nvPr>
        </p:nvGraphicFramePr>
        <p:xfrm>
          <a:off x="1114425" y="2595563"/>
          <a:ext cx="7610475" cy="367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2941577">
            <a:off x="2301875" y="3151188"/>
            <a:ext cx="1317625" cy="4524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7540116">
            <a:off x="4214163" y="3172571"/>
            <a:ext cx="1317625" cy="4524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8746201">
            <a:off x="2293160" y="5400779"/>
            <a:ext cx="1317625" cy="4524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3571657">
            <a:off x="4165339" y="5354250"/>
            <a:ext cx="1317625" cy="4524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5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64"/>
    </mc:Choice>
    <mc:Fallback xmlns="">
      <p:transition xmlns:p14="http://schemas.microsoft.com/office/powerpoint/2010/main" spd="slow" advTm="42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Alignments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2"/>
            <a:ext cx="3444513" cy="3670767"/>
          </a:xfrm>
        </p:spPr>
        <p:txBody>
          <a:bodyPr/>
          <a:lstStyle/>
          <a:p>
            <a:r>
              <a:rPr lang="es-MX" dirty="0" err="1" smtClean="0"/>
              <a:t>Represent</a:t>
            </a:r>
            <a:r>
              <a:rPr lang="es-MX" dirty="0" smtClean="0"/>
              <a:t> </a:t>
            </a:r>
            <a:r>
              <a:rPr lang="es-MX" dirty="0" err="1" smtClean="0"/>
              <a:t>word-to-word</a:t>
            </a:r>
            <a:r>
              <a:rPr lang="es-MX" dirty="0" smtClean="0"/>
              <a:t> (lexical) </a:t>
            </a:r>
            <a:r>
              <a:rPr lang="es-MX" dirty="0" err="1" smtClean="0"/>
              <a:t>translations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558937" y="2481942"/>
            <a:ext cx="3918857" cy="2474149"/>
            <a:chOff x="762000" y="2590800"/>
            <a:chExt cx="2743200" cy="2286000"/>
          </a:xfrm>
        </p:grpSpPr>
        <p:sp>
          <p:nvSpPr>
            <p:cNvPr id="6" name="Rounded Rectangle 5"/>
            <p:cNvSpPr/>
            <p:nvPr/>
          </p:nvSpPr>
          <p:spPr>
            <a:xfrm>
              <a:off x="762000" y="2590800"/>
              <a:ext cx="2743200" cy="2286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84184" y="2743200"/>
              <a:ext cx="2040725" cy="270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La   casa    </a:t>
              </a:r>
              <a:r>
                <a:rPr lang="en-US" dirty="0" err="1" smtClean="0">
                  <a:solidFill>
                    <a:schemeClr val="bg1">
                      <a:lumMod val="95000"/>
                    </a:schemeClr>
                  </a:solidFill>
                </a:rPr>
                <a:t>es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     </a:t>
              </a:r>
              <a:r>
                <a:rPr lang="en-US" dirty="0" err="1" smtClean="0">
                  <a:solidFill>
                    <a:schemeClr val="bg1">
                      <a:lumMod val="95000"/>
                    </a:schemeClr>
                  </a:solidFill>
                </a:rPr>
                <a:t>blanca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84184" y="4267200"/>
              <a:ext cx="2098831" cy="270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The   house    is     white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rot="5400000">
              <a:off x="647700" y="3619500"/>
              <a:ext cx="1066800" cy="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1181100" y="3619500"/>
              <a:ext cx="1143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" idx="2"/>
            </p:cNvCxnSpPr>
            <p:nvPr/>
          </p:nvCxnSpPr>
          <p:spPr>
            <a:xfrm>
              <a:off x="2104546" y="3013631"/>
              <a:ext cx="29053" cy="12535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743200" y="3124200"/>
              <a:ext cx="1" cy="10668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40080" y="3934508"/>
            <a:ext cx="3918857" cy="2474149"/>
            <a:chOff x="762000" y="2590800"/>
            <a:chExt cx="2743200" cy="2286000"/>
          </a:xfrm>
          <a:solidFill>
            <a:schemeClr val="bg1"/>
          </a:solidFill>
        </p:grpSpPr>
        <p:sp>
          <p:nvSpPr>
            <p:cNvPr id="18" name="Rounded Rectangle 17"/>
            <p:cNvSpPr/>
            <p:nvPr/>
          </p:nvSpPr>
          <p:spPr>
            <a:xfrm>
              <a:off x="762000" y="2590800"/>
              <a:ext cx="2743200" cy="2286000"/>
            </a:xfrm>
            <a:prstGeom prst="round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4184" y="2743200"/>
              <a:ext cx="2164984" cy="3412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Je  ne </a:t>
              </a:r>
              <a:r>
                <a:rPr 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veux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pas du  </a:t>
              </a:r>
              <a:r>
                <a:rPr 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lait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99744" y="4267200"/>
              <a:ext cx="2183271" cy="3412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    don’t     want     milk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1143002" y="3060311"/>
              <a:ext cx="67054" cy="1130689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1450850" y="3084446"/>
              <a:ext cx="640529" cy="1182755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813560" y="3060311"/>
              <a:ext cx="320040" cy="120689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2599944" y="3124200"/>
              <a:ext cx="143256" cy="114300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8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78"/>
    </mc:Choice>
    <mc:Fallback xmlns="">
      <p:transition xmlns:p14="http://schemas.microsoft.com/office/powerpoint/2010/main" spd="slow" advTm="4417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are important</a:t>
            </a:r>
            <a:r>
              <a:rPr lang="en-US" baseline="0" dirty="0" smtClean="0"/>
              <a:t> 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8200" y="4724400"/>
            <a:ext cx="7848600" cy="2050987"/>
          </a:xfrm>
        </p:spPr>
        <p:txBody>
          <a:bodyPr/>
          <a:lstStyle/>
          <a:p>
            <a:r>
              <a:rPr lang="en-US" dirty="0" smtClean="0"/>
              <a:t>How phrases are extracted (which ones, how many, etc).</a:t>
            </a:r>
          </a:p>
          <a:p>
            <a:r>
              <a:rPr lang="en-US" dirty="0" smtClean="0"/>
              <a:t>How phrases are scored.</a:t>
            </a:r>
          </a:p>
          <a:p>
            <a:r>
              <a:rPr lang="en-US" dirty="0" smtClean="0"/>
              <a:t>Certain features (lexical).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899474"/>
              </p:ext>
            </p:extLst>
          </p:nvPr>
        </p:nvGraphicFramePr>
        <p:xfrm>
          <a:off x="1178560" y="2125569"/>
          <a:ext cx="6283325" cy="273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Freeform 10"/>
          <p:cNvSpPr/>
          <p:nvPr/>
        </p:nvSpPr>
        <p:spPr>
          <a:xfrm>
            <a:off x="3762375" y="2317710"/>
            <a:ext cx="1444625" cy="539790"/>
          </a:xfrm>
          <a:custGeom>
            <a:avLst/>
            <a:gdLst>
              <a:gd name="connsiteX0" fmla="*/ 0 w 1444625"/>
              <a:gd name="connsiteY0" fmla="*/ 539790 h 539790"/>
              <a:gd name="connsiteX1" fmla="*/ 714375 w 1444625"/>
              <a:gd name="connsiteY1" fmla="*/ 40 h 539790"/>
              <a:gd name="connsiteX2" fmla="*/ 1444625 w 1444625"/>
              <a:gd name="connsiteY2" fmla="*/ 508040 h 53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4625" h="539790">
                <a:moveTo>
                  <a:pt x="0" y="539790"/>
                </a:moveTo>
                <a:cubicBezTo>
                  <a:pt x="236802" y="272561"/>
                  <a:pt x="473604" y="5332"/>
                  <a:pt x="714375" y="40"/>
                </a:cubicBezTo>
                <a:cubicBezTo>
                  <a:pt x="955146" y="-5252"/>
                  <a:pt x="1444625" y="508040"/>
                  <a:pt x="1444625" y="508040"/>
                </a:cubicBezTo>
              </a:path>
            </a:pathLst>
          </a:custGeom>
          <a:ln w="57150" cmpd="sng">
            <a:solidFill>
              <a:srgbClr val="56151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46500" y="2038256"/>
            <a:ext cx="2546350" cy="796885"/>
          </a:xfrm>
          <a:custGeom>
            <a:avLst/>
            <a:gdLst>
              <a:gd name="connsiteX0" fmla="*/ 0 w 1444625"/>
              <a:gd name="connsiteY0" fmla="*/ 539790 h 539790"/>
              <a:gd name="connsiteX1" fmla="*/ 714375 w 1444625"/>
              <a:gd name="connsiteY1" fmla="*/ 40 h 539790"/>
              <a:gd name="connsiteX2" fmla="*/ 1444625 w 1444625"/>
              <a:gd name="connsiteY2" fmla="*/ 508040 h 53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4625" h="539790">
                <a:moveTo>
                  <a:pt x="0" y="539790"/>
                </a:moveTo>
                <a:cubicBezTo>
                  <a:pt x="236802" y="272561"/>
                  <a:pt x="473604" y="5332"/>
                  <a:pt x="714375" y="40"/>
                </a:cubicBezTo>
                <a:cubicBezTo>
                  <a:pt x="955146" y="-5252"/>
                  <a:pt x="1444625" y="508040"/>
                  <a:pt x="1444625" y="508040"/>
                </a:cubicBezTo>
              </a:path>
            </a:pathLst>
          </a:custGeom>
          <a:ln w="57150" cmpd="sng">
            <a:solidFill>
              <a:srgbClr val="56151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5"/>
    </mc:Choice>
    <mc:Fallback xmlns="">
      <p:transition xmlns:p14="http://schemas.microsoft.com/office/powerpoint/2010/main" spd="slow" advTm="8565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increasing its quality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35000" y="2298300"/>
            <a:ext cx="4603750" cy="3984825"/>
          </a:xfrm>
        </p:spPr>
        <p:txBody>
          <a:bodyPr>
            <a:normAutofit/>
          </a:bodyPr>
          <a:lstStyle/>
          <a:p>
            <a:r>
              <a:rPr lang="en-US" dirty="0" smtClean="0"/>
              <a:t>There are three basic quantities that we can measure: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true positives (</a:t>
            </a:r>
            <a:r>
              <a:rPr lang="en-US" dirty="0" err="1" smtClean="0">
                <a:solidFill>
                  <a:srgbClr val="FF0000"/>
                </a:solidFill>
              </a:rPr>
              <a:t>tp</a:t>
            </a:r>
            <a:r>
              <a:rPr lang="en-US" dirty="0" smtClean="0">
                <a:solidFill>
                  <a:srgbClr val="FF0000"/>
                </a:solidFill>
              </a:rPr>
              <a:t>) (matches)</a:t>
            </a:r>
          </a:p>
          <a:p>
            <a:pPr lvl="1"/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false positives (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fp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 or error type I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false negatives (</a:t>
            </a:r>
            <a:r>
              <a:rPr lang="en-US" dirty="0" err="1" smtClean="0">
                <a:solidFill>
                  <a:srgbClr val="00B050"/>
                </a:solidFill>
              </a:rPr>
              <a:t>fn</a:t>
            </a:r>
            <a:r>
              <a:rPr lang="en-US" dirty="0" smtClean="0">
                <a:solidFill>
                  <a:srgbClr val="00B050"/>
                </a:solidFill>
              </a:rPr>
              <a:t>) or error type II</a:t>
            </a:r>
          </a:p>
          <a:p>
            <a:r>
              <a:rPr lang="en-US" dirty="0" smtClean="0"/>
              <a:t>There are several metrics to measure the alignment quality</a:t>
            </a:r>
          </a:p>
          <a:p>
            <a:pPr lvl="1"/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Recall</a:t>
            </a:r>
          </a:p>
          <a:p>
            <a:pPr lvl="1"/>
            <a:r>
              <a:rPr lang="en-US" dirty="0" smtClean="0"/>
              <a:t>F-score</a:t>
            </a:r>
          </a:p>
          <a:p>
            <a:pPr lvl="1"/>
            <a:r>
              <a:rPr lang="en-US" dirty="0" smtClean="0"/>
              <a:t>AER (Alignment Error Rate)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310"/>
          <a:stretch>
            <a:fillRect/>
          </a:stretch>
        </p:blipFill>
        <p:spPr bwMode="auto">
          <a:xfrm>
            <a:off x="5429250" y="2292150"/>
            <a:ext cx="2419350" cy="427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45166" y="3663950"/>
            <a:ext cx="709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Tp</a:t>
            </a:r>
            <a:r>
              <a:rPr lang="en-US" dirty="0" smtClean="0">
                <a:solidFill>
                  <a:srgbClr val="FF0000"/>
                </a:solidFill>
              </a:rPr>
              <a:t>: 1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Fn:2</a:t>
            </a:r>
          </a:p>
          <a:p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Fp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: 1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a world of increasing</a:t>
            </a:r>
            <a:r>
              <a:rPr lang="en-US" baseline="0" dirty="0" smtClean="0"/>
              <a:t> information …</a:t>
            </a:r>
            <a:endParaRPr lang="en-US" dirty="0"/>
          </a:p>
        </p:txBody>
      </p:sp>
      <p:pic>
        <p:nvPicPr>
          <p:cNvPr id="11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3586" y1="5078" x2="93586" y2="5078"/>
                        <a14:foregroundMark x1="92850" y1="31510" x2="92850" y2="31510"/>
                        <a14:foregroundMark x1="85174" y1="19141" x2="85174" y2="19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636" y="4920732"/>
            <a:ext cx="2404689" cy="1937268"/>
          </a:xfrm>
        </p:spPr>
      </p:pic>
      <p:pic>
        <p:nvPicPr>
          <p:cNvPr id="10" name="Picture 9" descr="BES_089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08" y="3041530"/>
            <a:ext cx="1226656" cy="847333"/>
          </a:xfrm>
          <a:prstGeom prst="rect">
            <a:avLst/>
          </a:prstGeom>
        </p:spPr>
      </p:pic>
      <p:pic>
        <p:nvPicPr>
          <p:cNvPr id="12" name="Picture 11" descr="BES_08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075" y="3033352"/>
            <a:ext cx="1226656" cy="84733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1005636" y="4112635"/>
            <a:ext cx="350901" cy="808097"/>
          </a:xfrm>
          <a:prstGeom prst="straightConnector1">
            <a:avLst/>
          </a:prstGeom>
          <a:ln w="41275">
            <a:solidFill>
              <a:srgbClr val="561515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888526" y="4112635"/>
            <a:ext cx="257486" cy="808098"/>
          </a:xfrm>
          <a:prstGeom prst="straightConnector1">
            <a:avLst/>
          </a:prstGeom>
          <a:ln w="41275">
            <a:solidFill>
              <a:srgbClr val="561515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39188" y="5440223"/>
            <a:ext cx="1005637" cy="418479"/>
          </a:xfrm>
          <a:prstGeom prst="straightConnector1">
            <a:avLst/>
          </a:prstGeom>
          <a:ln w="41275">
            <a:solidFill>
              <a:srgbClr val="561515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BES_089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825" y="4773085"/>
            <a:ext cx="1226656" cy="847333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577840" y="2365104"/>
            <a:ext cx="3566160" cy="3681412"/>
          </a:xfrm>
          <a:prstGeom prst="rect">
            <a:avLst/>
          </a:prstGeom>
          <a:ln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rgbClr val="561515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rgbClr val="561515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GB" sz="2400" dirty="0" smtClean="0"/>
              <a:t>Information on the Internet </a:t>
            </a:r>
            <a:r>
              <a:rPr lang="en-GB" sz="2400" b="1" dirty="0" smtClean="0"/>
              <a:t>growing exponentially</a:t>
            </a:r>
            <a:r>
              <a:rPr lang="en-GB" sz="2400" dirty="0" smtClean="0"/>
              <a:t>!</a:t>
            </a:r>
          </a:p>
          <a:p>
            <a:pPr>
              <a:lnSpc>
                <a:spcPct val="9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GB" sz="2400" dirty="0" smtClean="0"/>
              <a:t>More content: News, blogs, status updates, tweets, etc.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5"/>
    </mc:Choice>
    <mc:Fallback xmlns="">
      <p:transition xmlns:p14="http://schemas.microsoft.com/office/powerpoint/2010/main" spd="slow" advTm="1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.. </a:t>
            </a:r>
            <a:r>
              <a:rPr lang="en-US" dirty="0"/>
              <a:t>h</a:t>
            </a:r>
            <a:r>
              <a:rPr lang="en-US" dirty="0" smtClean="0"/>
              <a:t>as promoted developments 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Concern about  </a:t>
            </a:r>
            <a:r>
              <a:rPr lang="en-US" b="1" dirty="0" smtClean="0"/>
              <a:t>improving</a:t>
            </a:r>
            <a:r>
              <a:rPr lang="en-US" dirty="0" smtClean="0"/>
              <a:t> alignment </a:t>
            </a:r>
            <a:r>
              <a:rPr lang="en-US" b="1" dirty="0" smtClean="0"/>
              <a:t>quality.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recent </a:t>
            </a:r>
            <a:r>
              <a:rPr lang="en-US" b="1" dirty="0" smtClean="0"/>
              <a:t>availability</a:t>
            </a:r>
            <a:r>
              <a:rPr lang="en-US" dirty="0" smtClean="0"/>
              <a:t> of human </a:t>
            </a:r>
            <a:r>
              <a:rPr lang="en-US" b="1" dirty="0" smtClean="0"/>
              <a:t>annotated data.</a:t>
            </a:r>
            <a:endParaRPr lang="en-US" dirty="0"/>
          </a:p>
          <a:p>
            <a:r>
              <a:rPr lang="en-US" dirty="0" smtClean="0"/>
              <a:t>Development of</a:t>
            </a:r>
            <a:r>
              <a:rPr lang="en-US" b="1" dirty="0" smtClean="0"/>
              <a:t> </a:t>
            </a:r>
            <a:r>
              <a:rPr lang="en-US" dirty="0" smtClean="0"/>
              <a:t>discriminative</a:t>
            </a:r>
            <a:r>
              <a:rPr lang="en-US" b="1" dirty="0" smtClean="0"/>
              <a:t> </a:t>
            </a:r>
            <a:r>
              <a:rPr lang="en-US" dirty="0" smtClean="0"/>
              <a:t>approaches, that use alignment quality </a:t>
            </a:r>
            <a:r>
              <a:rPr lang="en-US" b="1" dirty="0" smtClean="0"/>
              <a:t>as tuning metric</a:t>
            </a:r>
            <a:r>
              <a:rPr lang="en-US" dirty="0"/>
              <a:t>. Moore (2005); </a:t>
            </a:r>
            <a:r>
              <a:rPr lang="en-US" dirty="0" err="1"/>
              <a:t>Taskar</a:t>
            </a:r>
            <a:r>
              <a:rPr lang="en-US" dirty="0"/>
              <a:t> et al. (2005); </a:t>
            </a:r>
            <a:r>
              <a:rPr lang="en-US" dirty="0" err="1"/>
              <a:t>Blunsom</a:t>
            </a:r>
            <a:r>
              <a:rPr lang="en-US" dirty="0"/>
              <a:t> and Cohn (2006); </a:t>
            </a:r>
            <a:r>
              <a:rPr lang="en-US" dirty="0" err="1"/>
              <a:t>Niehues</a:t>
            </a:r>
            <a:r>
              <a:rPr lang="en-US" dirty="0"/>
              <a:t> and Vogel (2008)</a:t>
            </a:r>
            <a:endParaRPr lang="en-US" dirty="0" smtClean="0"/>
          </a:p>
          <a:p>
            <a:r>
              <a:rPr lang="en-US" dirty="0" smtClean="0"/>
              <a:t>Under the presumption that </a:t>
            </a:r>
            <a:r>
              <a:rPr lang="en-US" b="1" dirty="0" smtClean="0"/>
              <a:t>better alignments </a:t>
            </a:r>
            <a:r>
              <a:rPr lang="en-US" dirty="0" smtClean="0"/>
              <a:t>meant </a:t>
            </a:r>
            <a:r>
              <a:rPr lang="en-US" b="1" dirty="0" smtClean="0"/>
              <a:t>better translations</a:t>
            </a:r>
            <a:r>
              <a:rPr lang="en-US" dirty="0" smtClean="0"/>
              <a:t>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647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17"/>
    </mc:Choice>
    <mc:Fallback xmlns="">
      <p:transition xmlns:p14="http://schemas.microsoft.com/office/powerpoint/2010/main" spd="slow" advTm="9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to improve translation?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378200" cy="3681412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Despite the improvements in alignment quality,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ranslation quality improvements remained small.</a:t>
            </a:r>
          </a:p>
          <a:p>
            <a:r>
              <a:rPr lang="en-US" sz="2400" dirty="0" smtClean="0"/>
              <a:t>Some studies started to look into this phenomenon.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438400"/>
            <a:ext cx="4343400" cy="243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397624" y="4800600"/>
            <a:ext cx="222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Lopez and </a:t>
            </a:r>
            <a:r>
              <a:rPr lang="en-US" sz="1400" dirty="0" err="1" smtClean="0"/>
              <a:t>Resnik</a:t>
            </a:r>
            <a:r>
              <a:rPr lang="en-US" sz="1400" dirty="0" smtClean="0"/>
              <a:t>, 2006</a:t>
            </a:r>
            <a:endParaRPr lang="en-US" sz="1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28"/>
    </mc:Choice>
    <mc:Fallback xmlns="">
      <p:transition xmlns:p14="http://schemas.microsoft.com/office/powerpoint/2010/main" spd="slow" advTm="5422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into detail 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Alignment Quality </a:t>
            </a:r>
            <a:r>
              <a:rPr lang="en-US" dirty="0" err="1" smtClean="0"/>
              <a:t>vs</a:t>
            </a:r>
            <a:r>
              <a:rPr lang="en-US" dirty="0" smtClean="0"/>
              <a:t> Translation Quality</a:t>
            </a:r>
          </a:p>
          <a:p>
            <a:pPr lvl="1"/>
            <a:r>
              <a:rPr lang="en-US" dirty="0" smtClean="0"/>
              <a:t>Fraser and </a:t>
            </a:r>
            <a:r>
              <a:rPr lang="en-US" dirty="0" err="1" smtClean="0"/>
              <a:t>Marcu</a:t>
            </a:r>
            <a:r>
              <a:rPr lang="en-US" dirty="0" smtClean="0"/>
              <a:t> (2006)</a:t>
            </a:r>
          </a:p>
          <a:p>
            <a:pPr lvl="1"/>
            <a:r>
              <a:rPr lang="en-US" dirty="0" err="1" smtClean="0"/>
              <a:t>Vilar</a:t>
            </a:r>
            <a:r>
              <a:rPr lang="en-US" dirty="0" smtClean="0"/>
              <a:t> et al. (2006)</a:t>
            </a:r>
          </a:p>
          <a:p>
            <a:r>
              <a:rPr lang="en-US" dirty="0" smtClean="0"/>
              <a:t>Alignment Quality </a:t>
            </a:r>
            <a:r>
              <a:rPr lang="en-US" dirty="0" err="1" smtClean="0"/>
              <a:t>vs</a:t>
            </a:r>
            <a:r>
              <a:rPr lang="en-US" dirty="0" smtClean="0"/>
              <a:t> Translation Pipeline</a:t>
            </a:r>
          </a:p>
          <a:p>
            <a:pPr lvl="1"/>
            <a:r>
              <a:rPr lang="en-US" dirty="0" smtClean="0"/>
              <a:t>Lopez et al. (2006)</a:t>
            </a:r>
          </a:p>
          <a:p>
            <a:pPr lvl="1"/>
            <a:r>
              <a:rPr lang="en-US" dirty="0" err="1" smtClean="0"/>
              <a:t>Ayan</a:t>
            </a:r>
            <a:r>
              <a:rPr lang="en-US" dirty="0" smtClean="0"/>
              <a:t> and Dorr (2006)</a:t>
            </a:r>
          </a:p>
          <a:p>
            <a:r>
              <a:rPr lang="en-US" dirty="0" smtClean="0"/>
              <a:t>Alignment Structure </a:t>
            </a:r>
            <a:r>
              <a:rPr lang="en-US" dirty="0" err="1" smtClean="0"/>
              <a:t>vs</a:t>
            </a:r>
            <a:r>
              <a:rPr lang="en-US" dirty="0" smtClean="0"/>
              <a:t> Translation</a:t>
            </a:r>
          </a:p>
          <a:p>
            <a:pPr lvl="1"/>
            <a:r>
              <a:rPr lang="en-US" dirty="0" smtClean="0"/>
              <a:t>Lambert et al. (2009,2010)</a:t>
            </a:r>
          </a:p>
          <a:p>
            <a:pPr lvl="1"/>
            <a:r>
              <a:rPr lang="en-US" dirty="0" smtClean="0"/>
              <a:t>Guzman et al. (2009)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92"/>
    </mc:Choice>
    <mc:Fallback xmlns="">
      <p:transition xmlns:p14="http://schemas.microsoft.com/office/powerpoint/2010/main" spd="slow" advTm="4669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the performance mismatch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Translation Performance </a:t>
            </a:r>
            <a:r>
              <a:rPr lang="en-US" dirty="0" smtClean="0"/>
              <a:t>achieved by automatic metrics by comparing to a set of references.</a:t>
            </a:r>
          </a:p>
          <a:p>
            <a:pPr lvl="1"/>
            <a:r>
              <a:rPr lang="en-US" dirty="0" smtClean="0"/>
              <a:t>Bi Lingual Evaluation Understudy (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BLEU</a:t>
            </a:r>
            <a:r>
              <a:rPr lang="en-US" dirty="0" smtClean="0"/>
              <a:t>) (widely used)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b="1" dirty="0" smtClean="0"/>
              <a:t>Alignment Performance </a:t>
            </a:r>
            <a:r>
              <a:rPr lang="en-US" dirty="0" smtClean="0"/>
              <a:t>obtained by comparing to a human generated reference</a:t>
            </a:r>
          </a:p>
          <a:p>
            <a:pPr lvl="1"/>
            <a:r>
              <a:rPr lang="en-US" dirty="0" smtClean="0"/>
              <a:t>Alignment Error Rate (AER) and F-measure (widely used)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/>
          <a:lstStyle/>
          <a:p>
            <a:fld id="{4FCEADCE-7DC1-4306-8769-0CCE45F6F80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Quality vs. Translation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895600"/>
            <a:ext cx="4514998" cy="2445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2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20"/>
    </mc:Choice>
    <mc:Fallback xmlns="">
      <p:transition xmlns:p14="http://schemas.microsoft.com/office/powerpoint/2010/main" spd="slow" advTm="2542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AQ </a:t>
            </a:r>
            <a:r>
              <a:rPr lang="en-US" dirty="0" err="1" smtClean="0"/>
              <a:t>vs</a:t>
            </a:r>
            <a:r>
              <a:rPr lang="en-US" dirty="0" smtClean="0"/>
              <a:t> TQ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286000"/>
            <a:ext cx="7610476" cy="367076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 smtClean="0"/>
              <a:t>Fraser and </a:t>
            </a:r>
            <a:r>
              <a:rPr lang="en-US" b="1" dirty="0" err="1" smtClean="0"/>
              <a:t>Marcu</a:t>
            </a:r>
            <a:r>
              <a:rPr lang="en-US" b="1" dirty="0" smtClean="0"/>
              <a:t> (2007)</a:t>
            </a:r>
          </a:p>
          <a:p>
            <a:r>
              <a:rPr lang="en-US" dirty="0" smtClean="0"/>
              <a:t> Evaluated correlation between BLEU and AER.</a:t>
            </a:r>
          </a:p>
          <a:p>
            <a:r>
              <a:rPr lang="en-US" dirty="0" smtClean="0"/>
              <a:t>Variation of F-measure, balance precision, recall.</a:t>
            </a:r>
          </a:p>
          <a:p>
            <a:pPr>
              <a:buNone/>
            </a:pPr>
            <a:r>
              <a:rPr lang="en-US" b="1" dirty="0" err="1"/>
              <a:t>Vilar</a:t>
            </a:r>
            <a:r>
              <a:rPr lang="en-US" b="1" dirty="0"/>
              <a:t> and Ney (2006)</a:t>
            </a:r>
          </a:p>
          <a:p>
            <a:r>
              <a:rPr lang="en-US" dirty="0"/>
              <a:t>Better BLEU scores can be obtained with  “degraded” alignments.</a:t>
            </a:r>
          </a:p>
          <a:p>
            <a:r>
              <a:rPr lang="en-US" dirty="0" smtClean="0"/>
              <a:t>Mismatch </a:t>
            </a:r>
            <a:r>
              <a:rPr lang="en-US" dirty="0"/>
              <a:t>between alignment and translation models.</a:t>
            </a:r>
          </a:p>
          <a:p>
            <a:r>
              <a:rPr lang="en-US" dirty="0"/>
              <a:t>Metrics fail because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structure</a:t>
            </a:r>
            <a:r>
              <a:rPr lang="en-US" dirty="0"/>
              <a:t>.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848100" y="2301875"/>
            <a:ext cx="138691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AER  != BLEU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76276" y="2286000"/>
            <a:ext cx="7696200" cy="12858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 is important to have better alignment metrics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48100" y="3711575"/>
            <a:ext cx="183515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v AER = ^ BLEU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76276" y="3711575"/>
            <a:ext cx="7696200" cy="2082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need to regard not only alignment quality but also structure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906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94"/>
    </mc:Choice>
    <mc:Fallback xmlns="">
      <p:transition xmlns:p14="http://schemas.microsoft.com/office/powerpoint/2010/main" spd="slow" advTm="25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Quality in the Pipeline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209800"/>
            <a:ext cx="5181600" cy="414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0"/>
    </mc:Choice>
    <mc:Fallback xmlns="">
      <p:transition xmlns:p14="http://schemas.microsoft.com/office/powerpoint/2010/main" spd="slow" advTm="1402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AQ </a:t>
            </a:r>
            <a:r>
              <a:rPr lang="en-US" dirty="0" err="1" smtClean="0"/>
              <a:t>vs</a:t>
            </a:r>
            <a:r>
              <a:rPr lang="en-US" dirty="0" smtClean="0"/>
              <a:t> the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 err="1" smtClean="0"/>
              <a:t>Ayan</a:t>
            </a:r>
            <a:r>
              <a:rPr lang="en-US" b="1" dirty="0" smtClean="0"/>
              <a:t> and Dorr (2006)</a:t>
            </a:r>
          </a:p>
          <a:p>
            <a:r>
              <a:rPr lang="en-US" dirty="0" smtClean="0"/>
              <a:t>Analyze the quality of the alignments and resulting phrase tables.</a:t>
            </a:r>
          </a:p>
          <a:p>
            <a:r>
              <a:rPr lang="en-US" dirty="0" smtClean="0"/>
              <a:t>In-depth analysis of phrase table coverage.</a:t>
            </a:r>
          </a:p>
          <a:p>
            <a:pPr>
              <a:buNone/>
            </a:pPr>
            <a:r>
              <a:rPr lang="en-US" b="1" dirty="0"/>
              <a:t>Lopez and </a:t>
            </a:r>
            <a:r>
              <a:rPr lang="en-US" b="1" dirty="0" err="1"/>
              <a:t>Resnik</a:t>
            </a:r>
            <a:r>
              <a:rPr lang="en-US" b="1" dirty="0"/>
              <a:t> (2006)</a:t>
            </a:r>
          </a:p>
          <a:p>
            <a:r>
              <a:rPr lang="en-US" dirty="0"/>
              <a:t>Compare effect of different alignments in decoding.</a:t>
            </a:r>
          </a:p>
          <a:p>
            <a:r>
              <a:rPr lang="en-US" dirty="0" smtClean="0"/>
              <a:t>Analyze </a:t>
            </a:r>
            <a:r>
              <a:rPr lang="en-US" dirty="0"/>
              <a:t>variations in the decoder search space due to variations in alignment quality.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886178" y="2595561"/>
            <a:ext cx="7696200" cy="16589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have to study the effects of alignments on the Translation Model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6178" y="4254499"/>
            <a:ext cx="7696200" cy="18732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need better feature engineering.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2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7"/>
    </mc:Choice>
    <mc:Fallback xmlns="">
      <p:transition xmlns:p14="http://schemas.microsoft.com/office/powerpoint/2010/main" spd="slow" advTm="34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null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25" y="2564575"/>
            <a:ext cx="2819400" cy="2184400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Alignment Structure vs. Pipeline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258386" y="2565267"/>
            <a:ext cx="3918857" cy="2474149"/>
            <a:chOff x="762000" y="2590800"/>
            <a:chExt cx="2743200" cy="2286000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62000" y="2590800"/>
              <a:ext cx="2743200" cy="2286000"/>
            </a:xfrm>
            <a:prstGeom prst="roundRect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84184" y="2743200"/>
              <a:ext cx="2164984" cy="3412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Je  ne </a:t>
              </a:r>
              <a:r>
                <a:rPr 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veux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pas du  </a:t>
              </a:r>
              <a:r>
                <a:rPr 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lait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9744" y="4267200"/>
              <a:ext cx="2183271" cy="3412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    don’t     want     milk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43002" y="3060311"/>
              <a:ext cx="67054" cy="1130689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450850" y="3084446"/>
              <a:ext cx="640529" cy="1182755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813560" y="3060311"/>
              <a:ext cx="320040" cy="120689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99944" y="3124200"/>
              <a:ext cx="143256" cy="114300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Line Callout 1 31"/>
          <p:cNvSpPr/>
          <p:nvPr/>
        </p:nvSpPr>
        <p:spPr>
          <a:xfrm>
            <a:off x="2756600" y="5803901"/>
            <a:ext cx="1111950" cy="580818"/>
          </a:xfrm>
          <a:prstGeom prst="borderCallout1">
            <a:avLst>
              <a:gd name="adj1" fmla="val 7817"/>
              <a:gd name="adj2" fmla="val 63051"/>
              <a:gd name="adj3" fmla="val -314113"/>
              <a:gd name="adj4" fmla="val 58299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 Gaps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644650" y="3460750"/>
            <a:ext cx="1111950" cy="2159484"/>
            <a:chOff x="1644650" y="3460750"/>
            <a:chExt cx="1111950" cy="2159484"/>
          </a:xfrm>
          <a:solidFill>
            <a:schemeClr val="accent1">
              <a:lumMod val="75000"/>
            </a:schemeClr>
          </a:solidFill>
        </p:grpSpPr>
        <p:sp>
          <p:nvSpPr>
            <p:cNvPr id="31" name="Line Callout 1 30"/>
            <p:cNvSpPr/>
            <p:nvPr/>
          </p:nvSpPr>
          <p:spPr>
            <a:xfrm>
              <a:off x="1644650" y="5039416"/>
              <a:ext cx="1111950" cy="580818"/>
            </a:xfrm>
            <a:prstGeom prst="borderCallout1">
              <a:avLst>
                <a:gd name="adj1" fmla="val 7817"/>
                <a:gd name="adj2" fmla="val 63051"/>
                <a:gd name="adj3" fmla="val -294981"/>
                <a:gd name="adj4" fmla="val 118261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SourceGaps</a:t>
              </a:r>
              <a:endParaRPr lang="en-US" dirty="0"/>
            </a:p>
          </p:txBody>
        </p:sp>
        <p:cxnSp>
          <p:nvCxnSpPr>
            <p:cNvPr id="33" name="Straight Connector 32"/>
            <p:cNvCxnSpPr>
              <a:stCxn id="31" idx="3"/>
            </p:cNvCxnSpPr>
            <p:nvPr/>
          </p:nvCxnSpPr>
          <p:spPr>
            <a:xfrm flipH="1" flipV="1">
              <a:off x="1778000" y="3460750"/>
              <a:ext cx="422625" cy="1578666"/>
            </a:xfrm>
            <a:prstGeom prst="lin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468892" y="3015625"/>
            <a:ext cx="5688605" cy="3093076"/>
            <a:chOff x="468892" y="3015625"/>
            <a:chExt cx="5688605" cy="3093076"/>
          </a:xfrm>
        </p:grpSpPr>
        <p:sp>
          <p:nvSpPr>
            <p:cNvPr id="36" name="Line Callout 1 35"/>
            <p:cNvSpPr/>
            <p:nvPr/>
          </p:nvSpPr>
          <p:spPr>
            <a:xfrm>
              <a:off x="4534518" y="5527883"/>
              <a:ext cx="1622979" cy="580818"/>
            </a:xfrm>
            <a:prstGeom prst="borderCallout1">
              <a:avLst>
                <a:gd name="adj1" fmla="val 7817"/>
                <a:gd name="adj2" fmla="val 63051"/>
                <a:gd name="adj3" fmla="val -333246"/>
                <a:gd name="adj4" fmla="val -122890"/>
              </a:avLst>
            </a:prstGeom>
            <a:solidFill>
              <a:srgbClr val="7A961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Diagonality</a:t>
              </a:r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 rot="19473289">
              <a:off x="468892" y="3015625"/>
              <a:ext cx="3357943" cy="1006973"/>
            </a:xfrm>
            <a:prstGeom prst="ellipse">
              <a:avLst/>
            </a:prstGeom>
            <a:solidFill>
              <a:srgbClr val="7A9610">
                <a:alpha val="56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731875" y="3342667"/>
            <a:ext cx="2264095" cy="2613634"/>
            <a:chOff x="5731875" y="3342667"/>
            <a:chExt cx="2264095" cy="2613634"/>
          </a:xfrm>
        </p:grpSpPr>
        <p:sp>
          <p:nvSpPr>
            <p:cNvPr id="35" name="Line Callout 1 34"/>
            <p:cNvSpPr/>
            <p:nvPr/>
          </p:nvSpPr>
          <p:spPr>
            <a:xfrm>
              <a:off x="6580094" y="5375483"/>
              <a:ext cx="1415876" cy="580818"/>
            </a:xfrm>
            <a:prstGeom prst="borderCallout1">
              <a:avLst>
                <a:gd name="adj1" fmla="val 7817"/>
                <a:gd name="adj2" fmla="val 63051"/>
                <a:gd name="adj3" fmla="val -338712"/>
                <a:gd name="adj4" fmla="val -475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Crossings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5731875" y="3342667"/>
              <a:ext cx="283747" cy="236166"/>
            </a:xfrm>
            <a:prstGeom prst="ellipse">
              <a:avLst/>
            </a:prstGeom>
            <a:solidFill>
              <a:srgbClr val="6084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65450" y="3342667"/>
            <a:ext cx="2035175" cy="2308834"/>
            <a:chOff x="165450" y="3342667"/>
            <a:chExt cx="2035175" cy="2308834"/>
          </a:xfrm>
        </p:grpSpPr>
        <p:sp>
          <p:nvSpPr>
            <p:cNvPr id="29" name="Line Callout 1 28"/>
            <p:cNvSpPr/>
            <p:nvPr/>
          </p:nvSpPr>
          <p:spPr>
            <a:xfrm>
              <a:off x="165450" y="5070683"/>
              <a:ext cx="1111950" cy="580818"/>
            </a:xfrm>
            <a:prstGeom prst="borderCallout1">
              <a:avLst>
                <a:gd name="adj1" fmla="val 7817"/>
                <a:gd name="adj2" fmla="val 63051"/>
                <a:gd name="adj3" fmla="val -122788"/>
                <a:gd name="adj4" fmla="val 101129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Links</a:t>
              </a:r>
              <a:endParaRPr lang="en-US" dirty="0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889001" y="3342667"/>
              <a:ext cx="1311624" cy="1696749"/>
            </a:xfrm>
            <a:prstGeom prst="line">
              <a:avLst/>
            </a:prstGeom>
            <a:ln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987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98"/>
    </mc:Choice>
    <mc:Fallback xmlns="">
      <p:transition xmlns:p14="http://schemas.microsoft.com/office/powerpoint/2010/main" spd="slow" advTm="95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</a:t>
            </a:r>
            <a:r>
              <a:rPr lang="en-US" dirty="0" err="1" smtClean="0"/>
              <a:t>vs</a:t>
            </a:r>
            <a:r>
              <a:rPr lang="en-US" dirty="0" smtClean="0"/>
              <a:t> the pipeline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Lambert et al. (2009, 2010)</a:t>
            </a:r>
          </a:p>
          <a:p>
            <a:pPr lvl="1"/>
            <a:r>
              <a:rPr lang="en-US" dirty="0" smtClean="0"/>
              <a:t>Effect of Number of Links in phrase table size and ambiguity.</a:t>
            </a:r>
          </a:p>
          <a:p>
            <a:pPr lvl="1"/>
            <a:r>
              <a:rPr lang="en-US" dirty="0" smtClean="0"/>
              <a:t>Analysis of link length, crossings, etc.</a:t>
            </a:r>
          </a:p>
          <a:p>
            <a:pPr lvl="1"/>
            <a:r>
              <a:rPr lang="en-US" dirty="0" smtClean="0"/>
              <a:t>Bivariate correlation analysis.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0600" y="2595562"/>
            <a:ext cx="7696200" cy="14366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we study alignment structure we find interesting relationships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014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1"/>
    </mc:Choice>
    <mc:Fallback xmlns="">
      <p:transition xmlns:p14="http://schemas.microsoft.com/office/powerpoint/2010/main" spd="slow" advTm="2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and many languages …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3586" y1="5078" x2="93586" y2="5078"/>
                        <a14:foregroundMark x1="92850" y1="31510" x2="92850" y2="31510"/>
                        <a14:foregroundMark x1="85174" y1="19141" x2="85174" y2="19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567" r="570"/>
          <a:stretch/>
        </p:blipFill>
        <p:spPr>
          <a:xfrm>
            <a:off x="4141768" y="2431204"/>
            <a:ext cx="5252975" cy="415909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9452" y1="39306" x2="69452" y2="39306"/>
                        <a14:foregroundMark x1="57061" y1="44220" x2="57061" y2="44220"/>
                        <a14:foregroundMark x1="52738" y1="25145" x2="52738" y2="25145"/>
                        <a14:foregroundMark x1="45245" y1="16474" x2="45245" y2="16474"/>
                        <a14:foregroundMark x1="63689" y1="17052" x2="63689" y2="17052"/>
                        <a14:foregroundMark x1="76369" y1="18786" x2="76369" y2="18786"/>
                        <a14:foregroundMark x1="66859" y1="50289" x2="66859" y2="50289"/>
                        <a14:foregroundMark x1="72911" y1="50000" x2="72911" y2="50000"/>
                        <a14:backgroundMark x1="70317" y1="50289" x2="70317" y2="50289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123" t="2777" r="9472" b="20518"/>
          <a:stretch/>
        </p:blipFill>
        <p:spPr>
          <a:xfrm>
            <a:off x="4141768" y="2361141"/>
            <a:ext cx="5002232" cy="42291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87022" y="2505252"/>
            <a:ext cx="3566160" cy="3681412"/>
          </a:xfrm>
          <a:prstGeom prst="rect">
            <a:avLst/>
          </a:prstGeom>
          <a:ln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rgbClr val="561515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rgbClr val="561515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93000"/>
              </a:lnSpc>
              <a:spcBef>
                <a:spcPts val="2000"/>
              </a:spcBef>
              <a:buClr>
                <a:srgbClr val="561515"/>
              </a:buCl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GB" sz="2700" dirty="0"/>
              <a:t>4000-5000 </a:t>
            </a:r>
            <a:r>
              <a:rPr lang="en-GB" sz="2700" b="1" dirty="0"/>
              <a:t>different languages</a:t>
            </a:r>
            <a:r>
              <a:rPr lang="en-GB" sz="2700" dirty="0"/>
              <a:t> in the world</a:t>
            </a:r>
          </a:p>
          <a:p>
            <a:pPr>
              <a:lnSpc>
                <a:spcPct val="93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GB" sz="2800" dirty="0" smtClean="0"/>
              <a:t>Access to information is </a:t>
            </a:r>
            <a:r>
              <a:rPr lang="en-GB" sz="2800" b="1" dirty="0" smtClean="0"/>
              <a:t>limited</a:t>
            </a:r>
            <a:r>
              <a:rPr lang="en-GB" sz="2800" dirty="0" smtClean="0"/>
              <a:t> by </a:t>
            </a:r>
            <a:r>
              <a:rPr lang="en-GB" sz="2800" b="1" dirty="0" smtClean="0"/>
              <a:t>language</a:t>
            </a:r>
            <a:r>
              <a:rPr lang="en-GB" sz="2800" dirty="0" smtClean="0"/>
              <a:t> barrier.</a:t>
            </a:r>
            <a:r>
              <a:rPr lang="en-GB" sz="2800" dirty="0"/>
              <a:t> </a:t>
            </a:r>
            <a:endParaRPr lang="en-GB" sz="28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664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42"/>
    </mc:Choice>
    <mc:Fallback xmlns="">
      <p:transition xmlns:p14="http://schemas.microsoft.com/office/powerpoint/2010/main" spd="slow" advTm="22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story behind …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76276" y="4281022"/>
            <a:ext cx="7696200" cy="533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 is important to </a:t>
            </a:r>
            <a:r>
              <a:rPr lang="en-US" dirty="0" smtClean="0">
                <a:solidFill>
                  <a:schemeClr val="tx1"/>
                </a:solidFill>
              </a:rPr>
              <a:t>have better alignment metrics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76276" y="2965450"/>
            <a:ext cx="7696200" cy="533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need to regard not only alignment quality but </a:t>
            </a:r>
            <a:r>
              <a:rPr lang="en-US" dirty="0" smtClean="0">
                <a:solidFill>
                  <a:srgbClr val="000000"/>
                </a:solidFill>
              </a:rPr>
              <a:t>also structure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76276" y="2328944"/>
            <a:ext cx="7696200" cy="533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have to study the </a:t>
            </a:r>
            <a:r>
              <a:rPr lang="en-US" dirty="0" smtClean="0">
                <a:solidFill>
                  <a:srgbClr val="000000"/>
                </a:solidFill>
              </a:rPr>
              <a:t>effects of alignments on the Translation 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6276" y="4911725"/>
            <a:ext cx="7696200" cy="533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need </a:t>
            </a:r>
            <a:r>
              <a:rPr lang="en-US" dirty="0" smtClean="0">
                <a:solidFill>
                  <a:srgbClr val="000000"/>
                </a:solidFill>
              </a:rPr>
              <a:t>better feature engineering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76276" y="3609975"/>
            <a:ext cx="7696200" cy="533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we </a:t>
            </a:r>
            <a:r>
              <a:rPr lang="en-US" dirty="0" smtClean="0">
                <a:solidFill>
                  <a:schemeClr val="bg1"/>
                </a:solidFill>
              </a:rPr>
              <a:t>study alignment structure we </a:t>
            </a:r>
            <a:r>
              <a:rPr lang="en-US" dirty="0" smtClean="0">
                <a:solidFill>
                  <a:srgbClr val="000000"/>
                </a:solidFill>
              </a:rPr>
              <a:t>find interesting relationships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what we need to build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inclusive analysis</a:t>
            </a:r>
          </a:p>
          <a:p>
            <a:pPr lvl="1"/>
            <a:r>
              <a:rPr lang="en-US" dirty="0" smtClean="0"/>
              <a:t>Using quality AND structure.</a:t>
            </a:r>
          </a:p>
          <a:p>
            <a:pPr lvl="1"/>
            <a:r>
              <a:rPr lang="en-US" dirty="0" smtClean="0"/>
              <a:t>Several training stages involved.</a:t>
            </a:r>
          </a:p>
          <a:p>
            <a:pPr lvl="1"/>
            <a:r>
              <a:rPr lang="en-US" dirty="0" smtClean="0"/>
              <a:t>Multivariate approach.</a:t>
            </a:r>
          </a:p>
          <a:p>
            <a:r>
              <a:rPr lang="en-US" dirty="0" smtClean="0"/>
              <a:t>Predictive models</a:t>
            </a:r>
          </a:p>
          <a:p>
            <a:pPr lvl="1"/>
            <a:r>
              <a:rPr lang="en-US" dirty="0" smtClean="0"/>
              <a:t>Identify most relevant variables.</a:t>
            </a:r>
          </a:p>
          <a:p>
            <a:pPr lvl="1"/>
            <a:r>
              <a:rPr lang="en-US" dirty="0" smtClean="0"/>
              <a:t>Help us to design better features.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7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our </a:t>
            </a:r>
            <a:r>
              <a:rPr lang="en-US" dirty="0"/>
              <a:t> </a:t>
            </a:r>
            <a:r>
              <a:rPr lang="en-US" baseline="0" dirty="0" smtClean="0"/>
              <a:t>hypothesis …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99686" y="2668288"/>
            <a:ext cx="8387113" cy="292512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Alignment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has a large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impact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 how a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 model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estimated. Hence, it should also have a large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 on Machine Translation performance.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Thus, by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controlling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impact of alignment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 will be able to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Machine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67"/>
    </mc:Choice>
    <mc:Fallback xmlns="">
      <p:transition xmlns:p14="http://schemas.microsoft.com/office/powerpoint/2010/main" spd="slow" advTm="2396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which lead to objectives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Analyze the impact </a:t>
            </a:r>
            <a:r>
              <a:rPr lang="en-US" dirty="0" smtClean="0"/>
              <a:t>of alignment </a:t>
            </a:r>
            <a:r>
              <a:rPr lang="en-US" b="1" dirty="0" smtClean="0"/>
              <a:t>structure</a:t>
            </a:r>
            <a:r>
              <a:rPr lang="en-US" dirty="0" smtClean="0"/>
              <a:t> at different stages of the </a:t>
            </a:r>
            <a:r>
              <a:rPr lang="en-US" b="1" dirty="0" smtClean="0"/>
              <a:t>training</a:t>
            </a:r>
            <a:r>
              <a:rPr lang="en-US" dirty="0" smtClean="0"/>
              <a:t> pipeline</a:t>
            </a:r>
          </a:p>
          <a:p>
            <a:r>
              <a:rPr lang="en-US" dirty="0" smtClean="0"/>
              <a:t>Provide models that </a:t>
            </a:r>
            <a:r>
              <a:rPr lang="en-US" b="1" dirty="0" smtClean="0"/>
              <a:t>measure</a:t>
            </a:r>
            <a:r>
              <a:rPr lang="en-US" dirty="0" smtClean="0"/>
              <a:t> the </a:t>
            </a:r>
            <a:r>
              <a:rPr lang="en-US" b="1" dirty="0" smtClean="0"/>
              <a:t>impact</a:t>
            </a:r>
            <a:r>
              <a:rPr lang="en-US" dirty="0" smtClean="0"/>
              <a:t> </a:t>
            </a:r>
            <a:r>
              <a:rPr lang="en-US" dirty="0"/>
              <a:t>of alignment </a:t>
            </a:r>
            <a:r>
              <a:rPr lang="en-US" b="1" dirty="0"/>
              <a:t>structure</a:t>
            </a:r>
            <a:r>
              <a:rPr lang="en-US" dirty="0"/>
              <a:t> in phrase-based </a:t>
            </a:r>
            <a:r>
              <a:rPr lang="en-US" b="1" dirty="0"/>
              <a:t>translation model </a:t>
            </a:r>
            <a:r>
              <a:rPr lang="en-US" dirty="0" smtClean="0"/>
              <a:t>estimation </a:t>
            </a:r>
            <a:endParaRPr lang="en-US" dirty="0"/>
          </a:p>
          <a:p>
            <a:r>
              <a:rPr lang="en-US" dirty="0" smtClean="0"/>
              <a:t>Provide a model that </a:t>
            </a:r>
            <a:r>
              <a:rPr lang="en-US" b="1" dirty="0" smtClean="0"/>
              <a:t>measure</a:t>
            </a:r>
            <a:r>
              <a:rPr lang="en-US" dirty="0" smtClean="0"/>
              <a:t> the </a:t>
            </a:r>
            <a:r>
              <a:rPr lang="en-US" b="1" dirty="0" smtClean="0"/>
              <a:t>impact</a:t>
            </a:r>
            <a:r>
              <a:rPr lang="en-US" dirty="0" smtClean="0"/>
              <a:t> of alignment </a:t>
            </a:r>
            <a:r>
              <a:rPr lang="en-US" b="1" dirty="0" smtClean="0"/>
              <a:t>structure</a:t>
            </a:r>
            <a:r>
              <a:rPr lang="en-US" dirty="0" smtClean="0"/>
              <a:t> and translation model in </a:t>
            </a:r>
            <a:r>
              <a:rPr lang="en-US" b="1" dirty="0" smtClean="0"/>
              <a:t>translation quality</a:t>
            </a:r>
          </a:p>
          <a:p>
            <a:r>
              <a:rPr lang="en-US" dirty="0" smtClean="0"/>
              <a:t>Use alignment</a:t>
            </a:r>
            <a:r>
              <a:rPr lang="en-US" b="1" dirty="0" smtClean="0"/>
              <a:t> </a:t>
            </a:r>
            <a:r>
              <a:rPr lang="en-US" b="1" dirty="0"/>
              <a:t>structure </a:t>
            </a:r>
            <a:r>
              <a:rPr lang="en-US" dirty="0" smtClean="0"/>
              <a:t>to </a:t>
            </a:r>
            <a:r>
              <a:rPr lang="en-US" b="1" dirty="0"/>
              <a:t>better </a:t>
            </a:r>
            <a:r>
              <a:rPr lang="en-US" dirty="0"/>
              <a:t>alignment</a:t>
            </a:r>
            <a:r>
              <a:rPr lang="en-US" b="1" dirty="0"/>
              <a:t> training </a:t>
            </a:r>
            <a:r>
              <a:rPr lang="en-US" dirty="0"/>
              <a:t>and </a:t>
            </a:r>
            <a:r>
              <a:rPr lang="en-US" b="1" dirty="0" smtClean="0"/>
              <a:t>better</a:t>
            </a:r>
            <a:r>
              <a:rPr lang="en-US" dirty="0" smtClean="0"/>
              <a:t> translation </a:t>
            </a:r>
            <a:r>
              <a:rPr lang="en-US" b="1" dirty="0"/>
              <a:t>modeling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b="1" dirty="0" smtClean="0"/>
              <a:t>improve </a:t>
            </a:r>
            <a:r>
              <a:rPr lang="en-US" dirty="0" smtClean="0"/>
              <a:t>machine</a:t>
            </a:r>
            <a:r>
              <a:rPr lang="en-US" b="1" dirty="0" smtClean="0"/>
              <a:t> </a:t>
            </a:r>
            <a:r>
              <a:rPr lang="en-US" dirty="0" smtClean="0"/>
              <a:t>translation</a:t>
            </a:r>
            <a:r>
              <a:rPr lang="en-US" b="1" dirty="0" smtClean="0"/>
              <a:t> performance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48"/>
    </mc:Choice>
    <mc:Fallback xmlns="">
      <p:transition xmlns:p14="http://schemas.microsoft.com/office/powerpoint/2010/main" spd="slow" advTm="5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This</a:t>
            </a:r>
            <a:r>
              <a:rPr lang="es-MX" baseline="0" dirty="0" smtClean="0"/>
              <a:t> talk outline: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15900" y="2038255"/>
            <a:ext cx="4306887" cy="9513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solidFill>
                  <a:schemeClr val="bg1">
                    <a:lumMod val="65000"/>
                  </a:schemeClr>
                </a:solidFill>
              </a:rPr>
              <a:t>0 -Motivation</a:t>
            </a:r>
            <a:endParaRPr lang="es-MX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4937" y="3068958"/>
            <a:ext cx="4387850" cy="202574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bg1">
                    <a:lumMod val="65000"/>
                  </a:schemeClr>
                </a:solidFill>
              </a:rPr>
              <a:t>1- Word </a:t>
            </a:r>
            <a:r>
              <a:rPr lang="es-ES_tradnl" sz="2400" dirty="0" err="1">
                <a:solidFill>
                  <a:schemeClr val="bg1">
                    <a:lumMod val="65000"/>
                  </a:schemeClr>
                </a:solidFill>
              </a:rPr>
              <a:t>Alignments</a:t>
            </a:r>
            <a:r>
              <a:rPr lang="es-ES_tradnl" sz="2400" dirty="0">
                <a:solidFill>
                  <a:schemeClr val="bg1">
                    <a:lumMod val="65000"/>
                  </a:schemeClr>
                </a:solidFill>
              </a:rPr>
              <a:t> and SMT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s-MX" dirty="0"/>
              <a:t>· Quality discrepancy</a:t>
            </a:r>
          </a:p>
          <a:p>
            <a:pPr lvl="1"/>
            <a:r>
              <a:rPr lang="es-MX" dirty="0"/>
              <a:t>· Partial explanations</a:t>
            </a:r>
          </a:p>
          <a:p>
            <a:pPr lvl="1"/>
            <a:r>
              <a:rPr lang="es-MX" dirty="0"/>
              <a:t>· Hypothesis and objectives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4937" y="5168761"/>
            <a:ext cx="4306887" cy="135422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dirty="0" smtClean="0"/>
              <a:t>2- Alignments </a:t>
            </a:r>
            <a:r>
              <a:rPr lang="es-MX" sz="2400" dirty="0"/>
              <a:t>and the translation </a:t>
            </a:r>
            <a:r>
              <a:rPr lang="es-MX" sz="2400" dirty="0" smtClean="0"/>
              <a:t>model</a:t>
            </a:r>
            <a:endParaRPr lang="es-MX" sz="3600" dirty="0"/>
          </a:p>
        </p:txBody>
      </p:sp>
      <p:sp>
        <p:nvSpPr>
          <p:cNvPr id="14" name="Rounded Rectangle 13"/>
          <p:cNvSpPr/>
          <p:nvPr/>
        </p:nvSpPr>
        <p:spPr>
          <a:xfrm>
            <a:off x="4603750" y="2038255"/>
            <a:ext cx="4306887" cy="15018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/>
              <a:t>3- The </a:t>
            </a:r>
            <a:r>
              <a:rPr lang="es-MX" sz="2400" dirty="0"/>
              <a:t>translation model and translation quality.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606926" y="3654371"/>
            <a:ext cx="4306887" cy="169550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/>
              <a:t>4- Improving </a:t>
            </a:r>
            <a:r>
              <a:rPr lang="es-MX" sz="2400" dirty="0"/>
              <a:t>SMT using alignment structure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606926" y="5460999"/>
            <a:ext cx="4306887" cy="871721"/>
          </a:xfrm>
          <a:prstGeom prst="roundRect">
            <a:avLst/>
          </a:prstGeom>
          <a:solidFill>
            <a:srgbClr val="56151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14"/>
    </mc:Choice>
    <mc:Fallback xmlns="">
      <p:transition xmlns:p14="http://schemas.microsoft.com/office/powerpoint/2010/main" spd="slow" advTm="5081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</a:t>
            </a:r>
            <a:r>
              <a:rPr lang="en-US" baseline="0" dirty="0" smtClean="0"/>
              <a:t> Alignments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translation model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8"/>
    </mc:Choice>
    <mc:Fallback xmlns="">
      <p:transition xmlns:p14="http://schemas.microsoft.com/office/powerpoint/2010/main" spd="slow" advTm="2528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and the TM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742137"/>
              </p:ext>
            </p:extLst>
          </p:nvPr>
        </p:nvGraphicFramePr>
        <p:xfrm>
          <a:off x="1114425" y="2595563"/>
          <a:ext cx="7610475" cy="367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604977" y="2945219"/>
            <a:ext cx="6119923" cy="2690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159250" y="3143210"/>
            <a:ext cx="1444625" cy="539790"/>
          </a:xfrm>
          <a:custGeom>
            <a:avLst/>
            <a:gdLst>
              <a:gd name="connsiteX0" fmla="*/ 0 w 1444625"/>
              <a:gd name="connsiteY0" fmla="*/ 539790 h 539790"/>
              <a:gd name="connsiteX1" fmla="*/ 714375 w 1444625"/>
              <a:gd name="connsiteY1" fmla="*/ 40 h 539790"/>
              <a:gd name="connsiteX2" fmla="*/ 1444625 w 1444625"/>
              <a:gd name="connsiteY2" fmla="*/ 508040 h 53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4625" h="539790">
                <a:moveTo>
                  <a:pt x="0" y="539790"/>
                </a:moveTo>
                <a:cubicBezTo>
                  <a:pt x="236802" y="272561"/>
                  <a:pt x="473604" y="5332"/>
                  <a:pt x="714375" y="40"/>
                </a:cubicBezTo>
                <a:cubicBezTo>
                  <a:pt x="955146" y="-5252"/>
                  <a:pt x="1444625" y="508040"/>
                  <a:pt x="1444625" y="508040"/>
                </a:cubicBezTo>
              </a:path>
            </a:pathLst>
          </a:custGeom>
          <a:ln w="57150" cmpd="sng">
            <a:solidFill>
              <a:srgbClr val="56151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603875" y="2532063"/>
            <a:ext cx="666750" cy="11271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7439025" y="5138738"/>
            <a:ext cx="666750" cy="11271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flipV="1">
            <a:off x="4175125" y="5154612"/>
            <a:ext cx="2921000" cy="796885"/>
          </a:xfrm>
          <a:custGeom>
            <a:avLst/>
            <a:gdLst>
              <a:gd name="connsiteX0" fmla="*/ 0 w 1444625"/>
              <a:gd name="connsiteY0" fmla="*/ 539790 h 539790"/>
              <a:gd name="connsiteX1" fmla="*/ 714375 w 1444625"/>
              <a:gd name="connsiteY1" fmla="*/ 40 h 539790"/>
              <a:gd name="connsiteX2" fmla="*/ 1444625 w 1444625"/>
              <a:gd name="connsiteY2" fmla="*/ 508040 h 53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4625" h="539790">
                <a:moveTo>
                  <a:pt x="0" y="539790"/>
                </a:moveTo>
                <a:cubicBezTo>
                  <a:pt x="236802" y="272561"/>
                  <a:pt x="473604" y="5332"/>
                  <a:pt x="714375" y="40"/>
                </a:cubicBezTo>
                <a:cubicBezTo>
                  <a:pt x="955146" y="-5252"/>
                  <a:pt x="1444625" y="508040"/>
                  <a:pt x="1444625" y="508040"/>
                </a:cubicBezTo>
              </a:path>
            </a:pathLst>
          </a:custGeom>
          <a:ln w="57150" cmpd="sng">
            <a:solidFill>
              <a:srgbClr val="56151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"/>
    </mc:Choice>
    <mc:Fallback xmlns="">
      <p:transition xmlns:p14="http://schemas.microsoft.com/office/powerpoint/2010/main" spd="slow" advTm="1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Extraction (PX)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3374136"/>
          </a:xfrm>
        </p:spPr>
        <p:txBody>
          <a:bodyPr/>
          <a:lstStyle/>
          <a:p>
            <a:r>
              <a:rPr lang="en-US" dirty="0" smtClean="0"/>
              <a:t>Phrases are extracted up to a max length N</a:t>
            </a:r>
          </a:p>
          <a:p>
            <a:r>
              <a:rPr lang="en-US" dirty="0" smtClean="0"/>
              <a:t>Consistency is defined as follows:</a:t>
            </a:r>
          </a:p>
          <a:p>
            <a:pPr lvl="1"/>
            <a:r>
              <a:rPr lang="en-US" dirty="0" smtClean="0"/>
              <a:t>Any phrase pair must contain at least one link.</a:t>
            </a:r>
          </a:p>
          <a:p>
            <a:pPr lvl="1"/>
            <a:r>
              <a:rPr lang="en-US" dirty="0" smtClean="0"/>
              <a:t>Any word inside the phrase-pair must be exclusively linked to words inside the same phrase-pair.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19199" y="2286000"/>
            <a:ext cx="6746849" cy="686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 all phrases that are consistent with the word alignment.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30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10"/>
    </mc:Choice>
    <mc:Fallback xmlns="">
      <p:transition xmlns:p14="http://schemas.microsoft.com/office/powerpoint/2010/main" spd="slow" advTm="4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Phrase Extraction (up to length 4)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>
            <a:noAutofit/>
          </a:bodyPr>
          <a:lstStyle/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</a:rPr>
              <a:t>the | la</a:t>
            </a: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</a:rPr>
              <a:t>house | casa</a:t>
            </a: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</a:rPr>
              <a:t>is | </a:t>
            </a:r>
            <a:r>
              <a:rPr lang="en-US" sz="1600" dirty="0" err="1" smtClean="0">
                <a:solidFill>
                  <a:srgbClr val="92D050"/>
                </a:solidFill>
              </a:rPr>
              <a:t>es</a:t>
            </a:r>
            <a:endParaRPr lang="en-US" sz="1600" dirty="0" smtClean="0">
              <a:solidFill>
                <a:srgbClr val="92D050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</a:rPr>
              <a:t>white | </a:t>
            </a:r>
            <a:r>
              <a:rPr lang="en-US" sz="1600" dirty="0" err="1" smtClean="0">
                <a:solidFill>
                  <a:srgbClr val="92D050"/>
                </a:solidFill>
              </a:rPr>
              <a:t>blanca</a:t>
            </a:r>
            <a:endParaRPr lang="en-US" sz="1600" dirty="0" smtClean="0">
              <a:solidFill>
                <a:srgbClr val="92D050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FF99CC"/>
                </a:solidFill>
              </a:rPr>
              <a:t>the house | la casa</a:t>
            </a: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FF99CC"/>
                </a:solidFill>
              </a:rPr>
              <a:t>house is | casa </a:t>
            </a:r>
            <a:r>
              <a:rPr lang="en-US" sz="1600" dirty="0" err="1" smtClean="0">
                <a:solidFill>
                  <a:srgbClr val="FF99CC"/>
                </a:solidFill>
              </a:rPr>
              <a:t>es</a:t>
            </a:r>
            <a:endParaRPr lang="en-US" sz="1600" dirty="0" smtClean="0">
              <a:solidFill>
                <a:srgbClr val="FF99CC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FF99CC"/>
                </a:solidFill>
              </a:rPr>
              <a:t>is white | </a:t>
            </a:r>
            <a:r>
              <a:rPr lang="en-US" sz="1600" dirty="0" err="1" smtClean="0">
                <a:solidFill>
                  <a:srgbClr val="FF99CC"/>
                </a:solidFill>
              </a:rPr>
              <a:t>es</a:t>
            </a:r>
            <a:r>
              <a:rPr lang="en-US" sz="1600" dirty="0" smtClean="0">
                <a:solidFill>
                  <a:srgbClr val="FF99CC"/>
                </a:solidFill>
              </a:rPr>
              <a:t> </a:t>
            </a:r>
            <a:r>
              <a:rPr lang="en-US" sz="1600" dirty="0" err="1" smtClean="0">
                <a:solidFill>
                  <a:srgbClr val="FF99CC"/>
                </a:solidFill>
              </a:rPr>
              <a:t>blanca</a:t>
            </a:r>
            <a:endParaRPr lang="en-US" sz="1600" dirty="0" smtClean="0">
              <a:solidFill>
                <a:srgbClr val="FF99CC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00B0F0"/>
                </a:solidFill>
              </a:rPr>
              <a:t>the house is | la casa </a:t>
            </a:r>
            <a:r>
              <a:rPr lang="en-US" sz="1600" dirty="0" err="1" smtClean="0">
                <a:solidFill>
                  <a:srgbClr val="00B0F0"/>
                </a:solidFill>
              </a:rPr>
              <a:t>es</a:t>
            </a:r>
            <a:endParaRPr lang="en-US" sz="1600" dirty="0" smtClean="0">
              <a:solidFill>
                <a:srgbClr val="00B0F0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rgbClr val="00B0F0"/>
                </a:solidFill>
              </a:rPr>
              <a:t>house is white | casa </a:t>
            </a:r>
            <a:r>
              <a:rPr lang="en-US" sz="1600" dirty="0" err="1" smtClean="0">
                <a:solidFill>
                  <a:srgbClr val="00B0F0"/>
                </a:solidFill>
              </a:rPr>
              <a:t>es</a:t>
            </a:r>
            <a:endParaRPr lang="en-US" sz="1600" dirty="0" smtClean="0">
              <a:solidFill>
                <a:srgbClr val="00B0F0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err="1" smtClean="0">
                <a:solidFill>
                  <a:srgbClr val="00B0F0"/>
                </a:solidFill>
              </a:rPr>
              <a:t>blanca</a:t>
            </a:r>
            <a:endParaRPr lang="en-US" sz="1600" dirty="0" smtClean="0">
              <a:solidFill>
                <a:srgbClr val="00B0F0"/>
              </a:solidFill>
            </a:endParaRPr>
          </a:p>
          <a:p>
            <a:pPr>
              <a:spcBef>
                <a:spcPts val="500"/>
              </a:spcBef>
              <a:buNone/>
            </a:pPr>
            <a:r>
              <a:rPr lang="en-US" sz="1600" dirty="0" smtClean="0">
                <a:solidFill>
                  <a:schemeClr val="accent2"/>
                </a:solidFill>
              </a:rPr>
              <a:t>the house is white | la casa</a:t>
            </a:r>
          </a:p>
          <a:p>
            <a:pPr>
              <a:spcBef>
                <a:spcPts val="500"/>
              </a:spcBef>
              <a:buNone/>
            </a:pPr>
            <a:r>
              <a:rPr lang="en-US" sz="1600" dirty="0" err="1" smtClean="0">
                <a:solidFill>
                  <a:schemeClr val="accent2"/>
                </a:solidFill>
              </a:rPr>
              <a:t>es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</a:rPr>
              <a:t>blanca</a:t>
            </a:r>
            <a:endParaRPr lang="en-US" sz="1600" dirty="0" smtClean="0">
              <a:solidFill>
                <a:schemeClr val="accent2"/>
              </a:solidFill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743200"/>
            <a:ext cx="3733800" cy="292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553200" y="4191000"/>
            <a:ext cx="838200" cy="838200"/>
          </a:xfrm>
          <a:prstGeom prst="rect">
            <a:avLst/>
          </a:prstGeom>
          <a:noFill/>
          <a:ln w="38100"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86600" y="3581400"/>
            <a:ext cx="838200" cy="838200"/>
          </a:xfrm>
          <a:prstGeom prst="rect">
            <a:avLst/>
          </a:prstGeom>
          <a:noFill/>
          <a:ln w="38100"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72400" y="3048000"/>
            <a:ext cx="838200" cy="838200"/>
          </a:xfrm>
          <a:prstGeom prst="rect">
            <a:avLst/>
          </a:prstGeom>
          <a:noFill/>
          <a:ln w="38100"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733800"/>
            <a:ext cx="1295400" cy="12954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2971800"/>
            <a:ext cx="1295400" cy="12954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00800" y="2895600"/>
            <a:ext cx="2286000" cy="22860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96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5"/>
    </mc:Choice>
    <mc:Fallback xmlns="">
      <p:transition xmlns:p14="http://schemas.microsoft.com/office/powerpoint/2010/main" spd="slow" advTm="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590800"/>
            <a:ext cx="375285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2590800"/>
            <a:ext cx="345757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828800" y="5562600"/>
            <a:ext cx="1143000" cy="304800"/>
          </a:xfrm>
          <a:prstGeom prst="rect">
            <a:avLst/>
          </a:prstGeom>
          <a:solidFill>
            <a:srgbClr val="FF000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266701" y="3962400"/>
            <a:ext cx="1143000" cy="304800"/>
          </a:xfrm>
          <a:prstGeom prst="rect">
            <a:avLst/>
          </a:prstGeom>
          <a:solidFill>
            <a:srgbClr val="FF000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4711700" y="4000500"/>
            <a:ext cx="1143000" cy="304800"/>
          </a:xfrm>
          <a:prstGeom prst="rect">
            <a:avLst/>
          </a:prstGeom>
          <a:solidFill>
            <a:srgbClr val="FF000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48400" y="5588000"/>
            <a:ext cx="609600" cy="304800"/>
          </a:xfrm>
          <a:prstGeom prst="rect">
            <a:avLst/>
          </a:prstGeom>
          <a:solidFill>
            <a:srgbClr val="FF000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04"/>
    </mc:Choice>
    <mc:Fallback xmlns="">
      <p:transition xmlns:p14="http://schemas.microsoft.com/office/powerpoint/2010/main" spd="slow" advTm="4630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we need Machine</a:t>
            </a:r>
            <a:r>
              <a:rPr lang="en-US" baseline="0" dirty="0" smtClean="0"/>
              <a:t> T</a:t>
            </a:r>
            <a:r>
              <a:rPr lang="en-US" dirty="0" smtClean="0"/>
              <a:t>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5654852"/>
            <a:ext cx="7610476" cy="678216"/>
          </a:xfr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561515"/>
              </a:buClr>
              <a:buSzTx/>
              <a:buNone/>
              <a:tabLst/>
              <a:defRPr/>
            </a:pPr>
            <a:r>
              <a:rPr lang="en-GB" dirty="0" smtClean="0"/>
              <a:t>a</a:t>
            </a:r>
            <a:r>
              <a:rPr lang="en-GB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s a </a:t>
            </a:r>
            <a:r>
              <a:rPr lang="en-GB" sz="20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quick</a:t>
            </a:r>
            <a:r>
              <a:rPr lang="en-GB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GB" sz="20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cheap</a:t>
            </a:r>
            <a:r>
              <a:rPr lang="en-GB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 mean to perform </a:t>
            </a:r>
            <a:r>
              <a:rPr lang="en-GB" sz="20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translation</a:t>
            </a:r>
            <a:r>
              <a:rPr lang="en-GB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A01597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43" y="2831922"/>
            <a:ext cx="3051150" cy="267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A015974.png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186" y="2831922"/>
            <a:ext cx="3103627" cy="2676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ight Arrow 9"/>
          <p:cNvSpPr/>
          <p:nvPr/>
        </p:nvSpPr>
        <p:spPr>
          <a:xfrm>
            <a:off x="3578947" y="3484918"/>
            <a:ext cx="2078100" cy="116885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4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80"/>
    </mc:Choice>
    <mc:Fallback xmlns="">
      <p:transition xmlns:p14="http://schemas.microsoft.com/office/powerpoint/2010/main" spd="slow" advTm="1468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s-MX" dirty="0"/>
              <a:t>The effect of </a:t>
            </a:r>
            <a:r>
              <a:rPr lang="es-MX" dirty="0" smtClean="0"/>
              <a:t>alignments in PX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Objective: determine </a:t>
            </a:r>
            <a:r>
              <a:rPr lang="en-US" dirty="0"/>
              <a:t>which characteristic was more relevant</a:t>
            </a:r>
          </a:p>
          <a:p>
            <a:pPr lvl="1"/>
            <a:r>
              <a:rPr lang="en-US" dirty="0"/>
              <a:t>Quality?</a:t>
            </a:r>
          </a:p>
          <a:p>
            <a:pPr lvl="1"/>
            <a:r>
              <a:rPr lang="en-US" dirty="0"/>
              <a:t>Structure?</a:t>
            </a:r>
          </a:p>
          <a:p>
            <a:pPr marL="342900" lvl="1" indent="-342900">
              <a:spcBef>
                <a:spcPts val="2000"/>
              </a:spcBef>
              <a:buClr>
                <a:srgbClr val="561515"/>
              </a:buClr>
            </a:pPr>
            <a:r>
              <a:rPr lang="en-US" dirty="0" smtClean="0"/>
              <a:t>Analyzed </a:t>
            </a:r>
            <a:r>
              <a:rPr lang="en-US" dirty="0"/>
              <a:t>different types of Chinese </a:t>
            </a:r>
            <a:r>
              <a:rPr lang="en-US" dirty="0" smtClean="0"/>
              <a:t>– English</a:t>
            </a:r>
            <a:endParaRPr lang="en-US" dirty="0"/>
          </a:p>
          <a:p>
            <a:pPr lvl="1"/>
            <a:r>
              <a:rPr lang="en-US" dirty="0" smtClean="0"/>
              <a:t>Discriminative (DWA-1,DWA-2, … , DWA-9)</a:t>
            </a:r>
            <a:endParaRPr lang="en-US" dirty="0"/>
          </a:p>
          <a:p>
            <a:pPr lvl="1"/>
            <a:r>
              <a:rPr lang="en-US" dirty="0" smtClean="0"/>
              <a:t>Generative (GIZA- S2T, GIZA- T2S)</a:t>
            </a:r>
            <a:endParaRPr lang="en-US" dirty="0"/>
          </a:p>
          <a:p>
            <a:pPr lvl="1"/>
            <a:r>
              <a:rPr lang="en-US" dirty="0" smtClean="0"/>
              <a:t>Heuristic (SYM)</a:t>
            </a:r>
            <a:endParaRPr lang="en-US" dirty="0"/>
          </a:p>
          <a:p>
            <a:pPr lvl="0"/>
            <a:r>
              <a:rPr lang="en-US" dirty="0"/>
              <a:t>Diversity of balance precision/recall between alignments.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7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78"/>
    </mc:Choice>
    <mc:Fallback xmlns="">
      <p:transition xmlns:p14="http://schemas.microsoft.com/office/powerpoint/2010/main" spd="slow" advTm="16378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Density metrics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Literature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Avg. number of </a:t>
            </a:r>
            <a:r>
              <a:rPr lang="en-US" b="1" dirty="0" smtClean="0"/>
              <a:t>links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Ours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Avg. Number of source  and target </a:t>
            </a:r>
            <a:r>
              <a:rPr lang="en-US" b="1" dirty="0" smtClean="0"/>
              <a:t>gaps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Gap rates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0" y="3736880"/>
            <a:ext cx="1765300" cy="12383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705225"/>
            <a:ext cx="4114800" cy="127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80" y="5286375"/>
            <a:ext cx="416052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What do we mean by gaps?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825" y="3723524"/>
            <a:ext cx="2591510" cy="554361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anchorCtr="0" compatLnSpc="0">
            <a:spAutoFit/>
          </a:bodyPr>
          <a:lstStyle/>
          <a:p>
            <a:pPr hangingPunct="0"/>
            <a:r>
              <a:rPr lang="en-US" sz="1600" dirty="0">
                <a:latin typeface="Arial" pitchFamily="18"/>
                <a:ea typeface="DejaVu Sans" pitchFamily="2"/>
                <a:cs typeface="DejaVu Sans" pitchFamily="2"/>
              </a:rPr>
              <a:t>In this phrase pair:</a:t>
            </a:r>
            <a:br>
              <a:rPr lang="en-US" sz="1600" dirty="0">
                <a:latin typeface="Arial" pitchFamily="18"/>
                <a:ea typeface="DejaVu Sans" pitchFamily="2"/>
                <a:cs typeface="DejaVu Sans" pitchFamily="2"/>
              </a:rPr>
            </a:br>
            <a:r>
              <a:rPr lang="en-US" sz="1600" dirty="0">
                <a:latin typeface="Arial" pitchFamily="18"/>
                <a:ea typeface="DejaVu Sans" pitchFamily="2"/>
                <a:cs typeface="DejaVu Sans" pitchFamily="2"/>
              </a:rPr>
              <a:t>1 gap on the target phrase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7539" y="5330541"/>
            <a:ext cx="2786461" cy="574880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anchorCtr="0" compatLnSpc="0">
            <a:spAutoFit/>
          </a:bodyPr>
          <a:lstStyle/>
          <a:p>
            <a:pPr hangingPunct="0"/>
            <a:r>
              <a:rPr lang="en-US" sz="1600" dirty="0">
                <a:latin typeface="Arial" pitchFamily="18"/>
                <a:ea typeface="DejaVu Sans" pitchFamily="2"/>
                <a:cs typeface="DejaVu Sans" pitchFamily="2"/>
              </a:rPr>
              <a:t>In this phrase pair:</a:t>
            </a:r>
            <a:br>
              <a:rPr lang="en-US" sz="1600" dirty="0">
                <a:latin typeface="Arial" pitchFamily="18"/>
                <a:ea typeface="DejaVu Sans" pitchFamily="2"/>
                <a:cs typeface="DejaVu Sans" pitchFamily="2"/>
              </a:rPr>
            </a:br>
            <a:r>
              <a:rPr lang="en-US" sz="1600" dirty="0" smtClean="0">
                <a:latin typeface="Arial" pitchFamily="18"/>
                <a:ea typeface="DejaVu Sans" pitchFamily="2"/>
                <a:cs typeface="DejaVu Sans" pitchFamily="2"/>
              </a:rPr>
              <a:t>2 </a:t>
            </a:r>
            <a:r>
              <a:rPr lang="en-US" sz="1600" dirty="0">
                <a:latin typeface="Arial" pitchFamily="18"/>
                <a:ea typeface="DejaVu Sans" pitchFamily="2"/>
                <a:cs typeface="DejaVu Sans" pitchFamily="2"/>
              </a:rPr>
              <a:t>gaps on the source phrase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8816" y="2213415"/>
            <a:ext cx="1703944" cy="31839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anchorCtr="0" compatLnSpc="0">
            <a:spAutoFit/>
          </a:bodyPr>
          <a:lstStyle/>
          <a:p>
            <a:pPr hangingPunct="0"/>
            <a:r>
              <a:rPr lang="en-US" sz="1600" dirty="0">
                <a:latin typeface="Arial" pitchFamily="18"/>
                <a:ea typeface="DejaVu Sans" pitchFamily="2"/>
                <a:cs typeface="DejaVu Sans" pitchFamily="2"/>
              </a:rPr>
              <a:t>Alignment matrix</a:t>
            </a: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pic>
        <p:nvPicPr>
          <p:cNvPr id="24" name="Picture 23" descr="null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550" y="3146141"/>
            <a:ext cx="2819400" cy="2184400"/>
          </a:xfrm>
          <a:prstGeom prst="rect">
            <a:avLst/>
          </a:prstGeom>
          <a:solidFill>
            <a:srgbClr val="FFFFFF"/>
          </a:solidFill>
          <a:ln>
            <a:solidFill>
              <a:srgbClr val="A2C81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Freeform 24"/>
          <p:cNvSpPr/>
          <p:nvPr/>
        </p:nvSpPr>
        <p:spPr>
          <a:xfrm>
            <a:off x="3803794" y="3102100"/>
            <a:ext cx="204421" cy="213980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3366">
              <a:alpha val="50000"/>
            </a:srgbClr>
          </a:solidFill>
          <a:ln>
            <a:noFill/>
            <a:prstDash val="solid"/>
          </a:ln>
        </p:spPr>
        <p:txBody>
          <a:bodyPr vert="horz" lIns="81639" tIns="40820" rIns="81639" bIns="40820" anchor="ctr" anchorCtr="0" compatLnSpc="0"/>
          <a:lstStyle/>
          <a:p>
            <a:pPr hangingPunct="0"/>
            <a:endParaRPr lang="en-US" sz="1600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989320" y="3130267"/>
            <a:ext cx="204421" cy="20798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3366">
              <a:alpha val="50000"/>
            </a:srgbClr>
          </a:solidFill>
          <a:ln>
            <a:noFill/>
            <a:prstDash val="solid"/>
          </a:ln>
        </p:spPr>
        <p:txBody>
          <a:bodyPr vert="horz" lIns="81639" tIns="40820" rIns="81639" bIns="40820" anchor="ctr" anchorCtr="0" compatLnSpc="0"/>
          <a:lstStyle/>
          <a:p>
            <a:pPr hangingPunct="0"/>
            <a:endParaRPr lang="en-US" sz="1600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28" name="Freeform 27"/>
          <p:cNvSpPr/>
          <p:nvPr/>
        </p:nvSpPr>
        <p:spPr>
          <a:xfrm rot="5400000">
            <a:off x="4378961" y="3348582"/>
            <a:ext cx="235468" cy="237451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B4794">
              <a:alpha val="50000"/>
            </a:srgbClr>
          </a:solidFill>
          <a:ln>
            <a:noFill/>
            <a:prstDash val="solid"/>
          </a:ln>
        </p:spPr>
        <p:txBody>
          <a:bodyPr vert="horz" lIns="81639" tIns="40820" rIns="81639" bIns="40820" anchor="ctr" anchorCtr="0" compatLnSpc="0"/>
          <a:lstStyle/>
          <a:p>
            <a:pPr hangingPunct="0"/>
            <a:endParaRPr lang="en-US" sz="1600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309440" y="4344844"/>
            <a:ext cx="450314" cy="80046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4720">
            <a:solidFill>
              <a:srgbClr val="004586"/>
            </a:solidFill>
            <a:prstDash val="solid"/>
          </a:ln>
        </p:spPr>
        <p:txBody>
          <a:bodyPr vert="horz" lIns="106131" tIns="65311" rIns="106131" bIns="65311" anchor="ctr" anchorCtr="0" compatLnSpc="0"/>
          <a:lstStyle/>
          <a:p>
            <a:pPr hangingPunct="0"/>
            <a:endParaRPr lang="en-US" sz="1600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819669" y="3557829"/>
            <a:ext cx="1470221" cy="9293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4720">
            <a:solidFill>
              <a:srgbClr val="004586"/>
            </a:solidFill>
            <a:prstDash val="solid"/>
          </a:ln>
        </p:spPr>
        <p:txBody>
          <a:bodyPr vert="horz" lIns="106131" tIns="65311" rIns="106131" bIns="65311" anchor="ctr" anchorCtr="0" compatLnSpc="0"/>
          <a:lstStyle/>
          <a:p>
            <a:pPr hangingPunct="0"/>
            <a:endParaRPr lang="en-US" sz="1600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Straight Connector 13"/>
          <p:cNvSpPr/>
          <p:nvPr/>
        </p:nvSpPr>
        <p:spPr>
          <a:xfrm flipH="1" flipV="1">
            <a:off x="1268730" y="4487129"/>
            <a:ext cx="1842770" cy="23546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39" tIns="40820" rIns="81639" bIns="40820" anchor="ctr" anchorCtr="1" compatLnSpc="0"/>
          <a:lstStyle/>
          <a:p>
            <a:pPr hangingPunct="0"/>
            <a:endParaRPr lang="en-US" sz="1600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5130241" y="4277885"/>
            <a:ext cx="1658880" cy="103690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39" tIns="40820" rIns="81639" bIns="40820" anchor="ctr" anchorCtr="1" compatLnSpc="0"/>
          <a:lstStyle/>
          <a:p>
            <a:pPr hangingPunct="0"/>
            <a:endParaRPr lang="en-US" sz="1600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3436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1"/>
    </mc:Choice>
    <mc:Fallback xmlns="">
      <p:transition xmlns:p14="http://schemas.microsoft.com/office/powerpoint/2010/main" spd="slow" advTm="1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25" grpId="0" animBg="1"/>
      <p:bldP spid="27" grpId="0" animBg="1"/>
      <p:bldP spid="28" grpId="0" animBg="1"/>
      <p:bldP spid="11" grpId="0" animBg="1"/>
      <p:bldP spid="29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>
              <a:buNone/>
            </a:pPr>
            <a:r>
              <a:rPr lang="en-US" dirty="0" smtClean="0"/>
              <a:t>Phrase- pair metrics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32000" lvl="0" indent="-324000"/>
            <a:r>
              <a:rPr lang="en-US" sz="2400" dirty="0" smtClean="0"/>
              <a:t>Quantitative</a:t>
            </a:r>
            <a:endParaRPr lang="en-US" sz="2400" dirty="0"/>
          </a:p>
          <a:p>
            <a:pPr marL="864000" lvl="1" indent="-288000"/>
            <a:r>
              <a:rPr lang="en-US" sz="2200" dirty="0"/>
              <a:t>Number of </a:t>
            </a:r>
            <a:r>
              <a:rPr lang="en-US" sz="2200" dirty="0" smtClean="0"/>
              <a:t>phrase pairs</a:t>
            </a:r>
            <a:endParaRPr lang="en-US" sz="2200" dirty="0"/>
          </a:p>
          <a:p>
            <a:pPr marL="864000" lvl="1" indent="-288000"/>
            <a:r>
              <a:rPr lang="en-US" sz="2200" dirty="0"/>
              <a:t>Singletons (unique entries)</a:t>
            </a:r>
          </a:p>
          <a:p>
            <a:pPr marL="864000" lvl="1" indent="-288000"/>
            <a:r>
              <a:rPr lang="en-US" sz="2200" dirty="0"/>
              <a:t>Phrase </a:t>
            </a:r>
            <a:r>
              <a:rPr lang="en-US" sz="2200" dirty="0" smtClean="0"/>
              <a:t>length</a:t>
            </a:r>
            <a:endParaRPr lang="en-US" sz="2200" dirty="0"/>
          </a:p>
          <a:p>
            <a:pPr marL="864000" lvl="1" indent="-288000"/>
            <a:r>
              <a:rPr lang="en-US" sz="2200" dirty="0"/>
              <a:t>Gaps (unaligned </a:t>
            </a:r>
            <a:br>
              <a:rPr lang="en-US" sz="2200" dirty="0"/>
            </a:br>
            <a:r>
              <a:rPr lang="en-US" sz="2200" dirty="0"/>
              <a:t>words inside phrase pair)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32000" lvl="0" indent="-324000"/>
            <a:r>
              <a:rPr lang="en-US" sz="2400" dirty="0" smtClean="0"/>
              <a:t>Quality</a:t>
            </a:r>
            <a:endParaRPr lang="en-US" sz="2400" dirty="0"/>
          </a:p>
          <a:p>
            <a:pPr marL="864000" lvl="1" indent="-288000"/>
            <a:r>
              <a:rPr lang="en-US" sz="2200" dirty="0"/>
              <a:t>Manual Evaluation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20587" y="2984500"/>
            <a:ext cx="7277287" cy="825500"/>
          </a:xfrm>
          <a:prstGeom prst="rect">
            <a:avLst/>
          </a:prstGeom>
          <a:solidFill>
            <a:schemeClr val="accent1">
              <a:shade val="80000"/>
              <a:alpha val="1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43"/>
    </mc:Choice>
    <mc:Fallback xmlns="">
      <p:transition xmlns:p14="http://schemas.microsoft.com/office/powerpoint/2010/main" spd="slow" advTm="58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Number of Phrases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69212" y="2595563"/>
            <a:ext cx="3566160" cy="3681412"/>
          </a:xfrm>
        </p:spPr>
        <p:txBody>
          <a:bodyPr>
            <a:normAutofit/>
          </a:bodyPr>
          <a:lstStyle/>
          <a:p>
            <a:r>
              <a:rPr lang="en-US" dirty="0"/>
              <a:t>PT grows as our alignment gets sparser</a:t>
            </a:r>
          </a:p>
          <a:p>
            <a:r>
              <a:rPr lang="en-US" dirty="0"/>
              <a:t>Related to unaligned words rather than number of links</a:t>
            </a:r>
          </a:p>
          <a:p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6421933"/>
              </p:ext>
            </p:extLst>
          </p:nvPr>
        </p:nvGraphicFramePr>
        <p:xfrm>
          <a:off x="4016188" y="2337709"/>
          <a:ext cx="4697601" cy="3939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2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9"/>
    </mc:Choice>
    <mc:Fallback xmlns="">
      <p:transition xmlns:p14="http://schemas.microsoft.com/office/powerpoint/2010/main" spd="slow" advTm="2549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Number of Phrases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36658037"/>
              </p:ext>
            </p:extLst>
          </p:nvPr>
        </p:nvGraphicFramePr>
        <p:xfrm>
          <a:off x="169332" y="2038256"/>
          <a:ext cx="5841999" cy="4368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011332" y="2595563"/>
            <a:ext cx="2702361" cy="3681412"/>
          </a:xfrm>
        </p:spPr>
        <p:txBody>
          <a:bodyPr/>
          <a:lstStyle/>
          <a:p>
            <a:pPr lvl="0"/>
            <a:r>
              <a:rPr lang="en-US" dirty="0"/>
              <a:t>PT </a:t>
            </a:r>
            <a:r>
              <a:rPr lang="en-US" b="1" dirty="0"/>
              <a:t>grows</a:t>
            </a:r>
            <a:r>
              <a:rPr lang="en-US" dirty="0"/>
              <a:t> as our alignment gets sparser</a:t>
            </a:r>
          </a:p>
          <a:p>
            <a:pPr lvl="0"/>
            <a:r>
              <a:rPr lang="en-US" dirty="0"/>
              <a:t>Related to unaligned words rather than number of links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0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51"/>
    </mc:Choice>
    <mc:Fallback xmlns="">
      <p:transition xmlns:p14="http://schemas.microsoft.com/office/powerpoint/2010/main" spd="slow" advTm="38351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Human Evaluation of Phrase Pairs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Setup:</a:t>
            </a:r>
          </a:p>
          <a:p>
            <a:pPr lvl="1"/>
            <a:r>
              <a:rPr lang="en-US" dirty="0" smtClean="0"/>
              <a:t>Bilingual Chinese-English Speakers</a:t>
            </a:r>
            <a:endParaRPr lang="en-US" dirty="0"/>
          </a:p>
          <a:p>
            <a:pPr lvl="1"/>
            <a:r>
              <a:rPr lang="en-US" dirty="0"/>
              <a:t>Each subject was asked whether a phrase pair was adequate</a:t>
            </a:r>
          </a:p>
          <a:p>
            <a:pPr lvl="1"/>
            <a:r>
              <a:rPr lang="en-US" dirty="0"/>
              <a:t>No contextual information</a:t>
            </a:r>
          </a:p>
          <a:p>
            <a:pPr lvl="1"/>
            <a:r>
              <a:rPr lang="en-US" dirty="0"/>
              <a:t>Included a noisy input</a:t>
            </a:r>
          </a:p>
          <a:p>
            <a:endParaRPr lang="en-US" dirty="0"/>
          </a:p>
        </p:txBody>
      </p:sp>
      <p:pic>
        <p:nvPicPr>
          <p:cNvPr id="8" name="Picture 7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658" y="4191001"/>
            <a:ext cx="2029617" cy="207532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732889" y="3852333"/>
            <a:ext cx="1180924" cy="6067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42591" y="5514621"/>
            <a:ext cx="1180924" cy="6067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62275" y="4191001"/>
            <a:ext cx="770614" cy="945557"/>
          </a:xfrm>
          <a:prstGeom prst="straightConnector1">
            <a:avLst/>
          </a:prstGeom>
          <a:ln>
            <a:solidFill>
              <a:srgbClr val="56151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6962275" y="5228665"/>
            <a:ext cx="780316" cy="589345"/>
          </a:xfrm>
          <a:prstGeom prst="straightConnector1">
            <a:avLst/>
          </a:prstGeom>
          <a:ln>
            <a:solidFill>
              <a:srgbClr val="56151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3021" y="4947526"/>
            <a:ext cx="1254312" cy="37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3021" y="5575299"/>
            <a:ext cx="1381312" cy="54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/>
          <p:cNvCxnSpPr>
            <a:stCxn id="18" idx="3"/>
            <a:endCxn id="8" idx="1"/>
          </p:cNvCxnSpPr>
          <p:nvPr/>
        </p:nvCxnSpPr>
        <p:spPr>
          <a:xfrm>
            <a:off x="3217333" y="5136558"/>
            <a:ext cx="1715325" cy="92107"/>
          </a:xfrm>
          <a:prstGeom prst="straightConnector1">
            <a:avLst/>
          </a:prstGeom>
          <a:ln>
            <a:solidFill>
              <a:srgbClr val="56151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3"/>
            <a:endCxn id="8" idx="1"/>
          </p:cNvCxnSpPr>
          <p:nvPr/>
        </p:nvCxnSpPr>
        <p:spPr>
          <a:xfrm flipV="1">
            <a:off x="3344333" y="5228665"/>
            <a:ext cx="1588325" cy="619684"/>
          </a:xfrm>
          <a:prstGeom prst="straightConnector1">
            <a:avLst/>
          </a:prstGeom>
          <a:ln>
            <a:solidFill>
              <a:srgbClr val="56151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71"/>
    </mc:Choice>
    <mc:Fallback xmlns="">
      <p:transition xmlns:p14="http://schemas.microsoft.com/office/powerpoint/2010/main" spd="slow" advTm="29671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Results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 smtClean="0"/>
              <a:t>Most dense alignments fare better.</a:t>
            </a:r>
          </a:p>
          <a:p>
            <a:pPr lvl="0"/>
            <a:r>
              <a:rPr lang="en-US" dirty="0" smtClean="0"/>
              <a:t>Gaps 3 times more errors for Hand Aligned data</a:t>
            </a:r>
          </a:p>
          <a:p>
            <a:pPr lvl="0"/>
            <a:r>
              <a:rPr lang="en-US" dirty="0" smtClean="0"/>
              <a:t>Random </a:t>
            </a:r>
            <a:r>
              <a:rPr lang="en-US" dirty="0"/>
              <a:t>pairings are usually bad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graphicFrame>
        <p:nvGraphicFramePr>
          <p:cNvPr id="15" name="Object 3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94478310"/>
              </p:ext>
            </p:extLst>
          </p:nvPr>
        </p:nvGraphicFramePr>
        <p:xfrm>
          <a:off x="4570488" y="2397126"/>
          <a:ext cx="4573512" cy="3571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r:id="rId4" imgW="6147000" imgH="4800960" progId="">
                  <p:embed/>
                </p:oleObj>
              </mc:Choice>
              <mc:Fallback>
                <p:oleObj r:id="rId4" imgW="6147000" imgH="48009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488" y="2397126"/>
                        <a:ext cx="4573512" cy="3571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877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50"/>
    </mc:Choice>
    <mc:Fallback xmlns="">
      <p:transition xmlns:p14="http://schemas.microsoft.com/office/powerpoint/2010/main" spd="slow" advTm="7255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04075" y="2395430"/>
            <a:ext cx="2193550" cy="6637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precision alignments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22411" y="3518608"/>
            <a:ext cx="1443125" cy="53392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gaps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22411" y="4070225"/>
            <a:ext cx="1443125" cy="53392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Less links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68361" y="2525303"/>
            <a:ext cx="2127738" cy="5339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More phrase pairs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68361" y="3318968"/>
            <a:ext cx="2127738" cy="5339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More unique phrase pairs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568361" y="4878322"/>
            <a:ext cx="2127738" cy="5339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More gaps in phrases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568361" y="4070225"/>
            <a:ext cx="2127738" cy="5339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Longer phrases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016262" y="2525303"/>
            <a:ext cx="1773632" cy="533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coverage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016262" y="3318968"/>
            <a:ext cx="1773632" cy="533921"/>
          </a:xfrm>
          <a:prstGeom prst="roundRect">
            <a:avLst/>
          </a:prstGeom>
          <a:solidFill>
            <a:srgbClr val="F45C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More TM </a:t>
            </a:r>
            <a:r>
              <a:rPr lang="en-US" dirty="0" err="1" smtClean="0">
                <a:solidFill>
                  <a:srgbClr val="000000"/>
                </a:solidFill>
              </a:rPr>
              <a:t>sparity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16262" y="4070225"/>
            <a:ext cx="1773632" cy="533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less phrases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016262" y="4878322"/>
            <a:ext cx="1773632" cy="533921"/>
          </a:xfrm>
          <a:prstGeom prst="roundRect">
            <a:avLst/>
          </a:prstGeom>
          <a:solidFill>
            <a:srgbClr val="F45C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Lower quality phrase pairs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>
            <a:stCxn id="8" idx="2"/>
            <a:endCxn id="9" idx="1"/>
          </p:cNvCxnSpPr>
          <p:nvPr/>
        </p:nvCxnSpPr>
        <p:spPr>
          <a:xfrm>
            <a:off x="1500850" y="3059224"/>
            <a:ext cx="721561" cy="726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10" idx="1"/>
          </p:cNvCxnSpPr>
          <p:nvPr/>
        </p:nvCxnSpPr>
        <p:spPr>
          <a:xfrm>
            <a:off x="1500850" y="3059224"/>
            <a:ext cx="721561" cy="1277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3"/>
            <a:endCxn id="11" idx="1"/>
          </p:cNvCxnSpPr>
          <p:nvPr/>
        </p:nvCxnSpPr>
        <p:spPr>
          <a:xfrm flipV="1">
            <a:off x="3665536" y="2792264"/>
            <a:ext cx="902825" cy="993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3"/>
            <a:endCxn id="12" idx="1"/>
          </p:cNvCxnSpPr>
          <p:nvPr/>
        </p:nvCxnSpPr>
        <p:spPr>
          <a:xfrm flipV="1">
            <a:off x="3665536" y="3585929"/>
            <a:ext cx="902825" cy="199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15" idx="1"/>
          </p:cNvCxnSpPr>
          <p:nvPr/>
        </p:nvCxnSpPr>
        <p:spPr>
          <a:xfrm>
            <a:off x="3665536" y="3785569"/>
            <a:ext cx="902825" cy="5516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14" idx="1"/>
          </p:cNvCxnSpPr>
          <p:nvPr/>
        </p:nvCxnSpPr>
        <p:spPr>
          <a:xfrm>
            <a:off x="3665536" y="3785569"/>
            <a:ext cx="902825" cy="1359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3"/>
            <a:endCxn id="16" idx="1"/>
          </p:cNvCxnSpPr>
          <p:nvPr/>
        </p:nvCxnSpPr>
        <p:spPr>
          <a:xfrm>
            <a:off x="6696099" y="2792264"/>
            <a:ext cx="3201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696099" y="3585929"/>
            <a:ext cx="3201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5" idx="3"/>
            <a:endCxn id="18" idx="1"/>
          </p:cNvCxnSpPr>
          <p:nvPr/>
        </p:nvCxnSpPr>
        <p:spPr>
          <a:xfrm>
            <a:off x="6696099" y="4337186"/>
            <a:ext cx="3201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4" idx="3"/>
            <a:endCxn id="19" idx="1"/>
          </p:cNvCxnSpPr>
          <p:nvPr/>
        </p:nvCxnSpPr>
        <p:spPr>
          <a:xfrm>
            <a:off x="6696099" y="5145283"/>
            <a:ext cx="3201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"/>
    </mc:Choice>
    <mc:Fallback xmlns="">
      <p:transition xmlns:p14="http://schemas.microsoft.com/office/powerpoint/2010/main" spd="slow" advTm="1375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alignments and TM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064182"/>
              </p:ext>
            </p:extLst>
          </p:nvPr>
        </p:nvGraphicFramePr>
        <p:xfrm>
          <a:off x="1114425" y="2595563"/>
          <a:ext cx="7610475" cy="367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3016131" y="3046232"/>
            <a:ext cx="5897682" cy="2690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4445000" y="2835141"/>
            <a:ext cx="2546350" cy="796885"/>
          </a:xfrm>
          <a:custGeom>
            <a:avLst/>
            <a:gdLst>
              <a:gd name="connsiteX0" fmla="*/ 0 w 1444625"/>
              <a:gd name="connsiteY0" fmla="*/ 539790 h 539790"/>
              <a:gd name="connsiteX1" fmla="*/ 714375 w 1444625"/>
              <a:gd name="connsiteY1" fmla="*/ 40 h 539790"/>
              <a:gd name="connsiteX2" fmla="*/ 1444625 w 1444625"/>
              <a:gd name="connsiteY2" fmla="*/ 508040 h 53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4625" h="539790">
                <a:moveTo>
                  <a:pt x="0" y="539790"/>
                </a:moveTo>
                <a:cubicBezTo>
                  <a:pt x="236802" y="272561"/>
                  <a:pt x="473604" y="5332"/>
                  <a:pt x="714375" y="40"/>
                </a:cubicBezTo>
                <a:cubicBezTo>
                  <a:pt x="955146" y="-5252"/>
                  <a:pt x="1444625" y="508040"/>
                  <a:pt x="1444625" y="508040"/>
                </a:cubicBezTo>
              </a:path>
            </a:pathLst>
          </a:custGeom>
          <a:ln w="57150" cmpd="sng">
            <a:solidFill>
              <a:srgbClr val="56151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4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0"/>
    </mc:Choice>
    <mc:Fallback xmlns="">
      <p:transition xmlns:p14="http://schemas.microsoft.com/office/powerpoint/2010/main" spd="slow" advTm="563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quiz: what is she saying?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341124"/>
          </a:xfrm>
        </p:spPr>
        <p:txBody>
          <a:bodyPr>
            <a:normAutofit/>
          </a:bodyPr>
          <a:lstStyle/>
          <a:p>
            <a:r>
              <a:rPr lang="en-US" dirty="0" smtClean="0"/>
              <a:t>A) I had a </a:t>
            </a:r>
            <a:r>
              <a:rPr lang="en-US" b="1" dirty="0" smtClean="0"/>
              <a:t>big sandwich </a:t>
            </a:r>
            <a:r>
              <a:rPr lang="en-US" dirty="0" smtClean="0"/>
              <a:t>for lunch</a:t>
            </a:r>
          </a:p>
          <a:p>
            <a:r>
              <a:rPr lang="en-US" dirty="0" smtClean="0"/>
              <a:t>B) I’ve had enough with </a:t>
            </a:r>
            <a:r>
              <a:rPr lang="en-US" b="1" dirty="0" smtClean="0"/>
              <a:t>Greece’s </a:t>
            </a:r>
            <a:r>
              <a:rPr lang="en-US" b="1" dirty="0" err="1" smtClean="0"/>
              <a:t>Papandreu</a:t>
            </a:r>
            <a:endParaRPr lang="en-US" b="1" dirty="0" smtClean="0"/>
          </a:p>
          <a:p>
            <a:r>
              <a:rPr lang="en-US" dirty="0" smtClean="0"/>
              <a:t>C) We have </a:t>
            </a:r>
            <a:r>
              <a:rPr lang="en-US" b="1" dirty="0" smtClean="0"/>
              <a:t>a huge problem </a:t>
            </a:r>
            <a:r>
              <a:rPr lang="en-US" dirty="0" smtClean="0"/>
              <a:t>with European debt</a:t>
            </a:r>
          </a:p>
          <a:p>
            <a:r>
              <a:rPr lang="en-US" dirty="0" smtClean="0"/>
              <a:t>D) Europe is in a very </a:t>
            </a:r>
            <a:r>
              <a:rPr lang="en-US" b="1" dirty="0" smtClean="0"/>
              <a:t>difficult situation</a:t>
            </a:r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036506" y="5671108"/>
            <a:ext cx="3550087" cy="73594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65" t="447" r="3544" b="-447"/>
          <a:stretch/>
        </p:blipFill>
        <p:spPr>
          <a:xfrm>
            <a:off x="966893" y="2059165"/>
            <a:ext cx="3665538" cy="468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506" y="2135365"/>
            <a:ext cx="3661815" cy="44337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49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63"/>
    </mc:Choice>
    <mc:Fallback xmlns="">
      <p:transition xmlns:p14="http://schemas.microsoft.com/office/powerpoint/2010/main" spd="slow" advTm="44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further: Translation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than just phrase-pairs</a:t>
            </a:r>
          </a:p>
          <a:p>
            <a:r>
              <a:rPr lang="en-US" dirty="0" smtClean="0"/>
              <a:t>Translation probability features</a:t>
            </a:r>
          </a:p>
          <a:p>
            <a:pPr lvl="1"/>
            <a:r>
              <a:rPr lang="en-US" dirty="0" smtClean="0"/>
              <a:t>Phrasal </a:t>
            </a:r>
            <a:r>
              <a:rPr lang="en-US" b="1" dirty="0" smtClean="0"/>
              <a:t>phi(</a:t>
            </a:r>
            <a:r>
              <a:rPr lang="en-US" b="1" dirty="0" err="1" smtClean="0"/>
              <a:t>e|f</a:t>
            </a:r>
            <a:r>
              <a:rPr lang="en-US" b="1" dirty="0" smtClean="0"/>
              <a:t>) (PT1)</a:t>
            </a:r>
          </a:p>
          <a:p>
            <a:pPr lvl="1"/>
            <a:r>
              <a:rPr lang="en-US" dirty="0" smtClean="0"/>
              <a:t>Lexical </a:t>
            </a:r>
            <a:r>
              <a:rPr lang="en-US" b="1" dirty="0" err="1" smtClean="0"/>
              <a:t>lex</a:t>
            </a:r>
            <a:r>
              <a:rPr lang="en-US" b="1" dirty="0"/>
              <a:t>(</a:t>
            </a:r>
            <a:r>
              <a:rPr lang="en-US" b="1" dirty="0" err="1"/>
              <a:t>e|f</a:t>
            </a:r>
            <a:r>
              <a:rPr lang="en-US" b="1" dirty="0" smtClean="0"/>
              <a:t>)  (PT2)</a:t>
            </a:r>
          </a:p>
          <a:p>
            <a:pPr lvl="1"/>
            <a:r>
              <a:rPr lang="en-US" dirty="0" smtClean="0"/>
              <a:t>Inverse phrasal </a:t>
            </a:r>
            <a:r>
              <a:rPr lang="en-US" b="1" dirty="0" smtClean="0"/>
              <a:t>phi(</a:t>
            </a:r>
            <a:r>
              <a:rPr lang="en-US" b="1" dirty="0" err="1" smtClean="0"/>
              <a:t>f|e</a:t>
            </a:r>
            <a:r>
              <a:rPr lang="en-US" b="1" dirty="0" smtClean="0"/>
              <a:t>) (PT3)</a:t>
            </a:r>
            <a:endParaRPr lang="en-US" dirty="0" smtClean="0"/>
          </a:p>
          <a:p>
            <a:pPr lvl="1"/>
            <a:r>
              <a:rPr lang="en-US" dirty="0" smtClean="0"/>
              <a:t>Inverse lexical </a:t>
            </a:r>
            <a:r>
              <a:rPr lang="en-US" b="1" dirty="0" err="1" smtClean="0"/>
              <a:t>lex</a:t>
            </a:r>
            <a:r>
              <a:rPr lang="en-US" b="1" dirty="0" smtClean="0"/>
              <a:t>(f |e) (PT4)</a:t>
            </a:r>
            <a:endParaRPr lang="en-US" dirty="0" smtClean="0"/>
          </a:p>
          <a:p>
            <a:r>
              <a:rPr lang="en-US" dirty="0" smtClean="0"/>
              <a:t>Estimated using MLE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313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63"/>
    </mc:Choice>
    <mc:Fallback xmlns="">
      <p:transition xmlns:p14="http://schemas.microsoft.com/office/powerpoint/2010/main" spd="slow" advTm="51763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phrase-table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4" r="434"/>
          <a:stretch>
            <a:fillRect/>
          </a:stretch>
        </p:blipFill>
        <p:spPr>
          <a:xfrm>
            <a:off x="975305" y="2162654"/>
            <a:ext cx="7610476" cy="3670767"/>
          </a:xfrm>
        </p:spPr>
      </p:pic>
      <p:sp>
        <p:nvSpPr>
          <p:cNvPr id="6" name="Rectangle 5"/>
          <p:cNvSpPr/>
          <p:nvPr/>
        </p:nvSpPr>
        <p:spPr>
          <a:xfrm>
            <a:off x="1096775" y="3284984"/>
            <a:ext cx="4040750" cy="264870"/>
          </a:xfrm>
          <a:prstGeom prst="rect">
            <a:avLst/>
          </a:prstGeom>
          <a:solidFill>
            <a:schemeClr val="accent1">
              <a:shade val="80000"/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96775" y="4245481"/>
            <a:ext cx="4040750" cy="264870"/>
          </a:xfrm>
          <a:prstGeom prst="rect">
            <a:avLst/>
          </a:prstGeom>
          <a:solidFill>
            <a:schemeClr val="accent1">
              <a:shade val="80000"/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96775" y="2687008"/>
            <a:ext cx="2352293" cy="264870"/>
          </a:xfrm>
          <a:prstGeom prst="rect">
            <a:avLst/>
          </a:prstGeom>
          <a:solidFill>
            <a:schemeClr val="accent2"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49175" y="3676366"/>
            <a:ext cx="3426550" cy="264870"/>
          </a:xfrm>
          <a:prstGeom prst="rect">
            <a:avLst/>
          </a:prstGeom>
          <a:solidFill>
            <a:schemeClr val="accent2"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96775" y="4622433"/>
            <a:ext cx="2929543" cy="264870"/>
          </a:xfrm>
          <a:prstGeom prst="rect">
            <a:avLst/>
          </a:prstGeom>
          <a:solidFill>
            <a:schemeClr val="accent2"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96776" y="2913323"/>
            <a:ext cx="1082344" cy="26487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96776" y="3808801"/>
            <a:ext cx="2929541" cy="26487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0753" y="4754868"/>
            <a:ext cx="2242865" cy="264870"/>
          </a:xfrm>
          <a:prstGeom prst="rect">
            <a:avLst/>
          </a:prstGeom>
          <a:solidFill>
            <a:schemeClr val="accent4"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06203" y="5019738"/>
            <a:ext cx="4854921" cy="264870"/>
          </a:xfrm>
          <a:prstGeom prst="rect">
            <a:avLst/>
          </a:prstGeom>
          <a:solidFill>
            <a:schemeClr val="accent5">
              <a:lumMod val="75000"/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175" y="4000576"/>
            <a:ext cx="5576806" cy="264870"/>
          </a:xfrm>
          <a:prstGeom prst="rect">
            <a:avLst/>
          </a:prstGeom>
          <a:solidFill>
            <a:schemeClr val="accent5">
              <a:lumMod val="75000"/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06204" y="3152549"/>
            <a:ext cx="4652884" cy="264870"/>
          </a:xfrm>
          <a:prstGeom prst="rect">
            <a:avLst/>
          </a:prstGeom>
          <a:solidFill>
            <a:schemeClr val="accent5">
              <a:lumMod val="75000"/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7462" y="5152173"/>
            <a:ext cx="4040750" cy="264870"/>
          </a:xfrm>
          <a:prstGeom prst="rect">
            <a:avLst/>
          </a:prstGeom>
          <a:solidFill>
            <a:schemeClr val="accent1">
              <a:shade val="80000"/>
              <a:alpha val="23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81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25"/>
    </mc:Choice>
    <mc:Fallback>
      <p:transition spd="slow" advTm="64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Predicting TM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2"/>
            <a:ext cx="7610476" cy="3032255"/>
          </a:xfrm>
        </p:spPr>
        <p:txBody>
          <a:bodyPr/>
          <a:lstStyle/>
          <a:p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Different alignments </a:t>
            </a:r>
          </a:p>
          <a:p>
            <a:pPr lvl="1"/>
            <a:r>
              <a:rPr lang="en-US" dirty="0" smtClean="0"/>
              <a:t>Resampling </a:t>
            </a:r>
          </a:p>
          <a:p>
            <a:pPr lvl="1"/>
            <a:r>
              <a:rPr lang="en-US" dirty="0" smtClean="0"/>
              <a:t>Tested on unseen </a:t>
            </a:r>
            <a:r>
              <a:rPr lang="en-US" dirty="0" err="1" smtClean="0"/>
              <a:t>Es</a:t>
            </a:r>
            <a:r>
              <a:rPr lang="en-US" dirty="0" smtClean="0"/>
              <a:t>-En, </a:t>
            </a:r>
            <a:r>
              <a:rPr lang="en-US" dirty="0" err="1" smtClean="0"/>
              <a:t>Ar</a:t>
            </a:r>
            <a:r>
              <a:rPr lang="en-US" dirty="0" smtClean="0"/>
              <a:t>-En, </a:t>
            </a:r>
            <a:r>
              <a:rPr lang="en-US" dirty="0" err="1" smtClean="0"/>
              <a:t>Ch</a:t>
            </a:r>
            <a:r>
              <a:rPr lang="en-US" dirty="0" smtClean="0"/>
              <a:t>-En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b</a:t>
            </a:r>
            <a:r>
              <a:rPr lang="en-US" dirty="0" smtClean="0"/>
              <a:t>est model, using multivariate linear regression</a:t>
            </a:r>
          </a:p>
          <a:p>
            <a:pPr lvl="1"/>
            <a:r>
              <a:rPr lang="en-US" dirty="0" smtClean="0"/>
              <a:t>Report R</a:t>
            </a:r>
            <a:r>
              <a:rPr lang="en-US" baseline="30000" dirty="0" smtClean="0"/>
              <a:t>2</a:t>
            </a:r>
            <a:r>
              <a:rPr lang="en-US" dirty="0" smtClean="0"/>
              <a:t> on unseen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5627817"/>
            <a:ext cx="3549650" cy="99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7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18"/>
    </mc:Choice>
    <mc:Fallback xmlns="">
      <p:transition xmlns:p14="http://schemas.microsoft.com/office/powerpoint/2010/main" spd="slow" advTm="40918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Alignment	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Quality</a:t>
            </a:r>
          </a:p>
          <a:p>
            <a:pPr lvl="1"/>
            <a:r>
              <a:rPr lang="en-US" dirty="0" smtClean="0"/>
              <a:t>F-measure, Precision Recall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Density: Links, Gaps</a:t>
            </a:r>
          </a:p>
          <a:p>
            <a:pPr lvl="1"/>
            <a:r>
              <a:rPr lang="en-US" dirty="0" smtClean="0"/>
              <a:t>Distortion: Crossings, Rel. Distortion, </a:t>
            </a:r>
            <a:r>
              <a:rPr lang="en-US" dirty="0" err="1" smtClean="0"/>
              <a:t>Diagonality</a:t>
            </a:r>
            <a:r>
              <a:rPr lang="en-US" dirty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Phrase-table (TM)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Entries</a:t>
            </a:r>
          </a:p>
          <a:p>
            <a:pPr lvl="1"/>
            <a:r>
              <a:rPr lang="en-US" dirty="0" smtClean="0"/>
              <a:t>Number of entries</a:t>
            </a:r>
          </a:p>
          <a:p>
            <a:r>
              <a:rPr lang="en-US" dirty="0" smtClean="0"/>
              <a:t>TM Features</a:t>
            </a:r>
          </a:p>
          <a:p>
            <a:pPr lvl="1"/>
            <a:r>
              <a:rPr lang="en-US" dirty="0" smtClean="0"/>
              <a:t>Average entropy</a:t>
            </a:r>
          </a:p>
          <a:p>
            <a:r>
              <a:rPr lang="en-US" dirty="0" smtClean="0"/>
              <a:t>Alignment </a:t>
            </a:r>
          </a:p>
          <a:p>
            <a:pPr lvl="1"/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Distortion</a:t>
            </a:r>
          </a:p>
          <a:p>
            <a:r>
              <a:rPr lang="en-US" dirty="0" smtClean="0"/>
              <a:t>Phrase-length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18125" y="3413124"/>
            <a:ext cx="3079749" cy="396875"/>
          </a:xfrm>
          <a:prstGeom prst="rect">
            <a:avLst/>
          </a:prstGeom>
          <a:solidFill>
            <a:schemeClr val="accent1">
              <a:shade val="80000"/>
              <a:alpha val="1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8125" y="4200524"/>
            <a:ext cx="3079749" cy="396875"/>
          </a:xfrm>
          <a:prstGeom prst="rect">
            <a:avLst/>
          </a:prstGeom>
          <a:solidFill>
            <a:schemeClr val="accent1">
              <a:shade val="80000"/>
              <a:alpha val="1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6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54"/>
    </mc:Choice>
    <mc:Fallback xmlns="">
      <p:transition xmlns:p14="http://schemas.microsoft.com/office/powerpoint/2010/main" spd="slow" advTm="90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variables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Alignment distortion</a:t>
            </a:r>
          </a:p>
          <a:p>
            <a:pPr lvl="1"/>
            <a:r>
              <a:rPr lang="en-US" dirty="0" smtClean="0"/>
              <a:t>Rel. distortion</a:t>
            </a:r>
          </a:p>
          <a:p>
            <a:pPr lvl="1"/>
            <a:r>
              <a:rPr lang="en-US" dirty="0" smtClean="0"/>
              <a:t>Crossings</a:t>
            </a:r>
          </a:p>
          <a:p>
            <a:r>
              <a:rPr lang="en-US" dirty="0" smtClean="0"/>
              <a:t>Translation </a:t>
            </a:r>
            <a:r>
              <a:rPr lang="en-US" dirty="0"/>
              <a:t>m</a:t>
            </a:r>
            <a:r>
              <a:rPr lang="en-US" dirty="0" smtClean="0"/>
              <a:t>odel</a:t>
            </a:r>
          </a:p>
          <a:p>
            <a:pPr lvl="1"/>
            <a:r>
              <a:rPr lang="en-US" dirty="0" smtClean="0"/>
              <a:t>Phrase Length</a:t>
            </a:r>
          </a:p>
          <a:p>
            <a:pPr lvl="1"/>
            <a:r>
              <a:rPr lang="en-US" dirty="0" smtClean="0"/>
              <a:t>Entries</a:t>
            </a:r>
          </a:p>
          <a:p>
            <a:endParaRPr lang="en-US" dirty="0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Ours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Alignment distortion</a:t>
            </a:r>
          </a:p>
          <a:p>
            <a:pPr lvl="1"/>
            <a:r>
              <a:rPr lang="en-US" dirty="0" err="1" smtClean="0"/>
              <a:t>Diagonality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Translation model</a:t>
            </a:r>
          </a:p>
          <a:p>
            <a:pPr lvl="1"/>
            <a:r>
              <a:rPr lang="en-US" dirty="0" smtClean="0"/>
              <a:t>Avg. </a:t>
            </a:r>
            <a:r>
              <a:rPr lang="en-US" dirty="0"/>
              <a:t>f</a:t>
            </a:r>
            <a:r>
              <a:rPr lang="en-US" dirty="0" smtClean="0"/>
              <a:t>eature entropy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5" y="3952056"/>
            <a:ext cx="2397125" cy="5549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534" y="5589167"/>
            <a:ext cx="3766279" cy="76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orrm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53" t="2434" r="14261" b="4573"/>
          <a:stretch/>
        </p:blipFill>
        <p:spPr>
          <a:xfrm>
            <a:off x="1486419" y="518647"/>
            <a:ext cx="6215447" cy="58772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168531" y="937970"/>
            <a:ext cx="173175" cy="288606"/>
          </a:xfrm>
          <a:prstGeom prst="rect">
            <a:avLst/>
          </a:prstGeom>
          <a:solidFill>
            <a:schemeClr val="accent1">
              <a:shade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66262" y="960497"/>
            <a:ext cx="173175" cy="288606"/>
          </a:xfrm>
          <a:prstGeom prst="rect">
            <a:avLst/>
          </a:prstGeom>
          <a:solidFill>
            <a:schemeClr val="accent1">
              <a:shade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72450" y="948823"/>
            <a:ext cx="173175" cy="288606"/>
          </a:xfrm>
          <a:prstGeom prst="rect">
            <a:avLst/>
          </a:prstGeom>
          <a:solidFill>
            <a:schemeClr val="accent1">
              <a:shade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47785" y="960497"/>
            <a:ext cx="173175" cy="288606"/>
          </a:xfrm>
          <a:prstGeom prst="rect">
            <a:avLst/>
          </a:prstGeom>
          <a:solidFill>
            <a:schemeClr val="accent1">
              <a:shade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16060" y="938272"/>
            <a:ext cx="173175" cy="288606"/>
          </a:xfrm>
          <a:prstGeom prst="rect">
            <a:avLst/>
          </a:prstGeom>
          <a:solidFill>
            <a:schemeClr val="accent1">
              <a:shade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3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63"/>
    </mc:Choice>
    <mc:Fallback xmlns="">
      <p:transition xmlns:p14="http://schemas.microsoft.com/office/powerpoint/2010/main" spd="slow" advTm="17463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entries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04413531"/>
              </p:ext>
            </p:extLst>
          </p:nvPr>
        </p:nvGraphicFramePr>
        <p:xfrm>
          <a:off x="699094" y="2453151"/>
          <a:ext cx="4030663" cy="3823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9468669"/>
              </p:ext>
            </p:extLst>
          </p:nvPr>
        </p:nvGraphicFramePr>
        <p:xfrm>
          <a:off x="5148263" y="2595563"/>
          <a:ext cx="3565525" cy="3681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4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"/>
    </mc:Choice>
    <mc:Fallback xmlns="">
      <p:transition xmlns:p14="http://schemas.microsoft.com/office/powerpoint/2010/main" spd="slow" advTm="1625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Phrasal Entropy (phi)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09278343"/>
              </p:ext>
            </p:extLst>
          </p:nvPr>
        </p:nvGraphicFramePr>
        <p:xfrm>
          <a:off x="5833844" y="2318679"/>
          <a:ext cx="2879850" cy="2060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804201"/>
              </p:ext>
            </p:extLst>
          </p:nvPr>
        </p:nvGraphicFramePr>
        <p:xfrm>
          <a:off x="5905998" y="4240993"/>
          <a:ext cx="2807696" cy="211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90531" y="2958211"/>
            <a:ext cx="4749144" cy="1755152"/>
            <a:chOff x="4040750" y="2958211"/>
            <a:chExt cx="4749144" cy="17551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6614" y="2958211"/>
              <a:ext cx="4153280" cy="175515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40750" y="4098410"/>
              <a:ext cx="614478" cy="460859"/>
            </a:xfrm>
            <a:prstGeom prst="rect">
              <a:avLst/>
            </a:prstGeom>
          </p:spPr>
        </p:pic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54"/>
    </mc:Choice>
    <mc:Fallback xmlns="">
      <p:transition xmlns:p14="http://schemas.microsoft.com/office/powerpoint/2010/main" spd="slow" advTm="29254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Entropy (</a:t>
            </a:r>
            <a:r>
              <a:rPr lang="en-US" dirty="0" err="1" smtClean="0"/>
              <a:t>lex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04669162"/>
              </p:ext>
            </p:extLst>
          </p:nvPr>
        </p:nvGraphicFramePr>
        <p:xfrm>
          <a:off x="857843" y="2038256"/>
          <a:ext cx="2879850" cy="2060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15518"/>
              </p:ext>
            </p:extLst>
          </p:nvPr>
        </p:nvGraphicFramePr>
        <p:xfrm>
          <a:off x="929997" y="3960570"/>
          <a:ext cx="2807696" cy="211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016188" y="3127375"/>
            <a:ext cx="4804113" cy="1689840"/>
            <a:chOff x="4922306" y="3648815"/>
            <a:chExt cx="3619500" cy="1168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82706" y="4423515"/>
              <a:ext cx="2959100" cy="3937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93806" y="3648815"/>
              <a:ext cx="3048000" cy="774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22306" y="4423515"/>
              <a:ext cx="571500" cy="393700"/>
            </a:xfrm>
            <a:prstGeom prst="rect">
              <a:avLst/>
            </a:prstGeom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1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54"/>
    </mc:Choice>
    <mc:Fallback xmlns="">
      <p:transition xmlns:p14="http://schemas.microsoft.com/office/powerpoint/2010/main" spd="slow" advTm="29254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summary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11206" y="3470485"/>
            <a:ext cx="1443125" cy="53392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US" dirty="0" smtClean="0"/>
              <a:t>aps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11206" y="2564961"/>
            <a:ext cx="1443125" cy="53392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inks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68361" y="2525303"/>
            <a:ext cx="2127738" cy="5339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TM Size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568361" y="4719589"/>
            <a:ext cx="2127738" cy="5339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ource Phrase Length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016262" y="2525303"/>
            <a:ext cx="1773632" cy="533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overage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568361" y="3533601"/>
            <a:ext cx="1773632" cy="5339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Phrasal Entropy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16262" y="4719589"/>
            <a:ext cx="1773632" cy="533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less phrases 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9" idx="3"/>
            <a:endCxn id="11" idx="1"/>
          </p:cNvCxnSpPr>
          <p:nvPr/>
        </p:nvCxnSpPr>
        <p:spPr>
          <a:xfrm flipV="1">
            <a:off x="2554331" y="2792264"/>
            <a:ext cx="2014030" cy="945182"/>
          </a:xfrm>
          <a:prstGeom prst="straightConnector1">
            <a:avLst/>
          </a:prstGeom>
          <a:ln w="57150" cmpd="sng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3"/>
            <a:endCxn id="15" idx="1"/>
          </p:cNvCxnSpPr>
          <p:nvPr/>
        </p:nvCxnSpPr>
        <p:spPr>
          <a:xfrm>
            <a:off x="2554331" y="2831922"/>
            <a:ext cx="2014030" cy="2154628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0" idx="3"/>
            <a:endCxn id="15" idx="1"/>
          </p:cNvCxnSpPr>
          <p:nvPr/>
        </p:nvCxnSpPr>
        <p:spPr>
          <a:xfrm>
            <a:off x="2554331" y="4986550"/>
            <a:ext cx="2014030" cy="0"/>
          </a:xfrm>
          <a:prstGeom prst="straightConnector1">
            <a:avLst/>
          </a:prstGeom>
          <a:ln w="57150" cmpd="sng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3"/>
            <a:endCxn id="16" idx="1"/>
          </p:cNvCxnSpPr>
          <p:nvPr/>
        </p:nvCxnSpPr>
        <p:spPr>
          <a:xfrm>
            <a:off x="6696099" y="2792264"/>
            <a:ext cx="3201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3"/>
            <a:endCxn id="17" idx="1"/>
          </p:cNvCxnSpPr>
          <p:nvPr/>
        </p:nvCxnSpPr>
        <p:spPr>
          <a:xfrm>
            <a:off x="2554331" y="3737446"/>
            <a:ext cx="2014030" cy="63116"/>
          </a:xfrm>
          <a:prstGeom prst="straightConnector1">
            <a:avLst/>
          </a:prstGeom>
          <a:ln w="57150" cmpd="sng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5" idx="3"/>
            <a:endCxn id="18" idx="1"/>
          </p:cNvCxnSpPr>
          <p:nvPr/>
        </p:nvCxnSpPr>
        <p:spPr>
          <a:xfrm>
            <a:off x="6696099" y="4986550"/>
            <a:ext cx="3201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11206" y="4719589"/>
            <a:ext cx="1443125" cy="53392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Diag.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10" idx="3"/>
            <a:endCxn id="11" idx="1"/>
          </p:cNvCxnSpPr>
          <p:nvPr/>
        </p:nvCxnSpPr>
        <p:spPr>
          <a:xfrm flipV="1">
            <a:off x="2554331" y="2792264"/>
            <a:ext cx="2014030" cy="39658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3"/>
            <a:endCxn id="11" idx="1"/>
          </p:cNvCxnSpPr>
          <p:nvPr/>
        </p:nvCxnSpPr>
        <p:spPr>
          <a:xfrm flipV="1">
            <a:off x="2554331" y="2792264"/>
            <a:ext cx="2014030" cy="219428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016262" y="3520986"/>
            <a:ext cx="1773632" cy="533921"/>
          </a:xfrm>
          <a:prstGeom prst="roundRect">
            <a:avLst/>
          </a:prstGeom>
          <a:solidFill>
            <a:srgbClr val="F45C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More TM </a:t>
            </a:r>
            <a:r>
              <a:rPr lang="en-US" dirty="0" err="1" smtClean="0">
                <a:solidFill>
                  <a:srgbClr val="000000"/>
                </a:solidFill>
              </a:rPr>
              <a:t>sparsity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9" name="Straight Arrow Connector 48"/>
          <p:cNvCxnSpPr>
            <a:stCxn id="17" idx="3"/>
            <a:endCxn id="48" idx="1"/>
          </p:cNvCxnSpPr>
          <p:nvPr/>
        </p:nvCxnSpPr>
        <p:spPr>
          <a:xfrm flipV="1">
            <a:off x="6341993" y="3787947"/>
            <a:ext cx="674269" cy="12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568361" y="5626015"/>
            <a:ext cx="1773632" cy="5339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Lexical Entropy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16262" y="5632276"/>
            <a:ext cx="1773632" cy="533921"/>
          </a:xfrm>
          <a:prstGeom prst="roundRect">
            <a:avLst/>
          </a:prstGeom>
          <a:solidFill>
            <a:srgbClr val="F45C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More TM </a:t>
            </a:r>
            <a:r>
              <a:rPr lang="en-US" dirty="0" err="1" smtClean="0">
                <a:solidFill>
                  <a:srgbClr val="000000"/>
                </a:solidFill>
              </a:rPr>
              <a:t>sparsity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4" name="Straight Arrow Connector 23"/>
          <p:cNvCxnSpPr>
            <a:stCxn id="22" idx="3"/>
            <a:endCxn id="23" idx="1"/>
          </p:cNvCxnSpPr>
          <p:nvPr/>
        </p:nvCxnSpPr>
        <p:spPr>
          <a:xfrm>
            <a:off x="6341993" y="5892976"/>
            <a:ext cx="674269" cy="6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0" idx="3"/>
            <a:endCxn id="22" idx="1"/>
          </p:cNvCxnSpPr>
          <p:nvPr/>
        </p:nvCxnSpPr>
        <p:spPr>
          <a:xfrm>
            <a:off x="2554331" y="4986550"/>
            <a:ext cx="2014030" cy="90642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64"/>
    </mc:Choice>
    <mc:Fallback xmlns="">
      <p:transition xmlns:p14="http://schemas.microsoft.com/office/powerpoint/2010/main" spd="slow" advTm="9826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Online translators are </a:t>
            </a:r>
            <a:r>
              <a:rPr lang="en-US" baseline="0" dirty="0" smtClean="0"/>
              <a:t>examples</a:t>
            </a:r>
            <a:r>
              <a:rPr lang="en-US" dirty="0" smtClean="0"/>
              <a:t> 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24" r="-5724"/>
          <a:stretch/>
        </p:blipFill>
        <p:spPr>
          <a:xfrm>
            <a:off x="778627" y="2211419"/>
            <a:ext cx="3449730" cy="2589635"/>
          </a:xfrm>
          <a:ln>
            <a:solidFill>
              <a:srgbClr val="0D0D0D"/>
            </a:solidFill>
          </a:ln>
          <a:effectLst>
            <a:reflection blurRad="6350" stA="50000" endA="275" endPos="40000" dist="1016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450" y="2211418"/>
            <a:ext cx="3521224" cy="2596903"/>
          </a:xfrm>
          <a:prstGeom prst="rect">
            <a:avLst/>
          </a:prstGeom>
          <a:ln>
            <a:solidFill>
              <a:srgbClr val="0D0D0D"/>
            </a:solidFill>
          </a:ln>
          <a:effectLst>
            <a:reflection blurRad="6350" stA="50000" endA="275" endPos="40000" dist="101600" dir="5400000" sy="-100000" algn="bl"/>
          </a:effec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3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8"/>
    </mc:Choice>
    <mc:Fallback xmlns="">
      <p:transition xmlns:p14="http://schemas.microsoft.com/office/powerpoint/2010/main" spd="slow" advTm="6328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Alignment structure has impact of the translation model</a:t>
            </a:r>
          </a:p>
          <a:p>
            <a:r>
              <a:rPr lang="en-US" dirty="0" smtClean="0"/>
              <a:t>Most of the translation model features can be predicted knowing the alignment characteristics</a:t>
            </a:r>
          </a:p>
          <a:p>
            <a:pPr lvl="1"/>
            <a:r>
              <a:rPr lang="en-US" dirty="0" smtClean="0"/>
              <a:t>Size of phrase-table</a:t>
            </a:r>
          </a:p>
          <a:p>
            <a:pPr lvl="1"/>
            <a:r>
              <a:rPr lang="en-US" dirty="0" smtClean="0"/>
              <a:t>Average length</a:t>
            </a:r>
          </a:p>
          <a:p>
            <a:pPr lvl="1"/>
            <a:r>
              <a:rPr lang="en-US" dirty="0" smtClean="0"/>
              <a:t>Phrasal feature entropy</a:t>
            </a:r>
          </a:p>
          <a:p>
            <a:r>
              <a:rPr lang="en-US" dirty="0" smtClean="0"/>
              <a:t>Most relevant alignment characteristics</a:t>
            </a:r>
          </a:p>
          <a:p>
            <a:pPr lvl="1"/>
            <a:r>
              <a:rPr lang="en-US" dirty="0" smtClean="0"/>
              <a:t>Links</a:t>
            </a:r>
          </a:p>
          <a:p>
            <a:pPr lvl="1"/>
            <a:r>
              <a:rPr lang="en-US" dirty="0" smtClean="0"/>
              <a:t>Gaps</a:t>
            </a:r>
          </a:p>
          <a:p>
            <a:pPr lvl="1"/>
            <a:r>
              <a:rPr lang="en-US" dirty="0" err="1" smtClean="0"/>
              <a:t>Diagonality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"/>
    </mc:Choice>
    <mc:Fallback xmlns="">
      <p:transition xmlns:p14="http://schemas.microsoft.com/office/powerpoint/2010/main" spd="slow" advTm="1423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This</a:t>
            </a:r>
            <a:r>
              <a:rPr lang="es-MX" baseline="0" dirty="0" smtClean="0"/>
              <a:t> talk outline: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15900" y="2038255"/>
            <a:ext cx="4306887" cy="9513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solidFill>
                  <a:schemeClr val="bg1">
                    <a:lumMod val="65000"/>
                  </a:schemeClr>
                </a:solidFill>
              </a:rPr>
              <a:t>0 -Motivation</a:t>
            </a:r>
            <a:endParaRPr lang="es-MX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4937" y="3068958"/>
            <a:ext cx="4387850" cy="202574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bg1">
                    <a:lumMod val="65000"/>
                  </a:schemeClr>
                </a:solidFill>
              </a:rPr>
              <a:t>1- Word </a:t>
            </a:r>
            <a:r>
              <a:rPr lang="es-ES_tradnl" sz="2400" dirty="0" err="1">
                <a:solidFill>
                  <a:schemeClr val="bg1">
                    <a:lumMod val="65000"/>
                  </a:schemeClr>
                </a:solidFill>
              </a:rPr>
              <a:t>Alignments</a:t>
            </a:r>
            <a:r>
              <a:rPr lang="es-ES_tradnl" sz="2400" dirty="0">
                <a:solidFill>
                  <a:schemeClr val="bg1">
                    <a:lumMod val="65000"/>
                  </a:schemeClr>
                </a:solidFill>
              </a:rPr>
              <a:t> and SMT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s-MX" dirty="0"/>
              <a:t>· Quality discrepancy</a:t>
            </a:r>
          </a:p>
          <a:p>
            <a:pPr lvl="1"/>
            <a:r>
              <a:rPr lang="es-MX" dirty="0"/>
              <a:t>· Partial explanations</a:t>
            </a:r>
          </a:p>
          <a:p>
            <a:pPr lvl="1"/>
            <a:r>
              <a:rPr lang="es-MX" dirty="0"/>
              <a:t>· Hypothesis and objectives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4937" y="5168761"/>
            <a:ext cx="4306887" cy="13542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>
                    <a:lumMod val="65000"/>
                  </a:schemeClr>
                </a:solidFill>
              </a:rPr>
              <a:t>2- Alignments and the translation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03750" y="2038255"/>
            <a:ext cx="4306887" cy="15018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/>
              <a:t>3- The </a:t>
            </a:r>
            <a:r>
              <a:rPr lang="es-MX" sz="2400" dirty="0"/>
              <a:t>translation model and translation quality.</a:t>
            </a:r>
          </a:p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606926" y="3654371"/>
            <a:ext cx="4306887" cy="169550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/>
              <a:t>4- Improving </a:t>
            </a:r>
            <a:r>
              <a:rPr lang="es-MX" sz="2400" dirty="0"/>
              <a:t>SMT using alignment structure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606926" y="5460999"/>
            <a:ext cx="4306887" cy="871721"/>
          </a:xfrm>
          <a:prstGeom prst="roundRect">
            <a:avLst/>
          </a:prstGeom>
          <a:solidFill>
            <a:srgbClr val="56151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5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14"/>
    </mc:Choice>
    <mc:Fallback xmlns="">
      <p:transition xmlns:p14="http://schemas.microsoft.com/office/powerpoint/2010/main" spd="slow" advTm="50814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still with me?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pic>
        <p:nvPicPr>
          <p:cNvPr id="6" name="Picture 5" descr="j02628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188" y="2433638"/>
            <a:ext cx="2438400" cy="36576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747" r="-27747"/>
          <a:stretch>
            <a:fillRect/>
          </a:stretch>
        </p:blipFill>
        <p:spPr>
          <a:xfrm>
            <a:off x="2336799" y="2420471"/>
            <a:ext cx="7610476" cy="3670767"/>
          </a:xfrm>
        </p:spPr>
      </p:pic>
    </p:spTree>
    <p:extLst>
      <p:ext uri="{BB962C8B-B14F-4D97-AF65-F5344CB8AC3E}">
        <p14:creationId xmlns:p14="http://schemas.microsoft.com/office/powerpoint/2010/main" val="1009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MT performance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0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3"/>
    </mc:Choice>
    <mc:Fallback xmlns="">
      <p:transition xmlns:p14="http://schemas.microsoft.com/office/powerpoint/2010/main" spd="slow" advTm="2813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investigate which </a:t>
            </a:r>
            <a:r>
              <a:rPr lang="en-US" b="1" dirty="0" smtClean="0"/>
              <a:t>features from our PT </a:t>
            </a:r>
            <a:r>
              <a:rPr lang="en-US" dirty="0" smtClean="0"/>
              <a:t>(special focus on alignment) and</a:t>
            </a:r>
            <a:r>
              <a:rPr lang="en-US" b="1" dirty="0" smtClean="0"/>
              <a:t> first best translations</a:t>
            </a:r>
            <a:r>
              <a:rPr lang="en-US" dirty="0" smtClean="0"/>
              <a:t> help to predict translation quality (BLEU, METEOR, TER) score.</a:t>
            </a:r>
          </a:p>
          <a:p>
            <a:r>
              <a:rPr lang="en-US" dirty="0" smtClean="0"/>
              <a:t>Build predictive multivariate regression models</a:t>
            </a:r>
          </a:p>
          <a:p>
            <a:r>
              <a:rPr lang="en-US" dirty="0" smtClean="0"/>
              <a:t>Test robustness of our prediction models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5268311"/>
            <a:ext cx="3549650" cy="99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1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"/>
    </mc:Choice>
    <mc:Fallback xmlns="">
      <p:transition xmlns:p14="http://schemas.microsoft.com/office/powerpoint/2010/main" spd="slow" advTm="2063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lignment structure vs.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easy way to measure</a:t>
            </a:r>
          </a:p>
          <a:p>
            <a:r>
              <a:rPr lang="en-US" dirty="0" smtClean="0"/>
              <a:t>Problem, TM is very large!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75893" y="3968333"/>
            <a:ext cx="1039049" cy="38961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238543" y="3477701"/>
            <a:ext cx="1688456" cy="13564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decoder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42618" y="2595562"/>
            <a:ext cx="923600" cy="5646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82856" y="5679205"/>
            <a:ext cx="1399830" cy="38961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3"/>
            <a:endCxn id="7" idx="2"/>
          </p:cNvCxnSpPr>
          <p:nvPr/>
        </p:nvCxnSpPr>
        <p:spPr>
          <a:xfrm flipV="1">
            <a:off x="4314942" y="4155925"/>
            <a:ext cx="923601" cy="7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9" idx="0"/>
          </p:cNvCxnSpPr>
          <p:nvPr/>
        </p:nvCxnSpPr>
        <p:spPr>
          <a:xfrm>
            <a:off x="6082771" y="4834149"/>
            <a:ext cx="0" cy="845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0"/>
          </p:cNvCxnSpPr>
          <p:nvPr/>
        </p:nvCxnSpPr>
        <p:spPr>
          <a:xfrm>
            <a:off x="6082771" y="3160236"/>
            <a:ext cx="0" cy="317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Arrow 18"/>
          <p:cNvSpPr/>
          <p:nvPr/>
        </p:nvSpPr>
        <p:spPr>
          <a:xfrm rot="1915947">
            <a:off x="6811548" y="3382957"/>
            <a:ext cx="1010188" cy="189486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rot="18969593">
            <a:off x="6992812" y="5314296"/>
            <a:ext cx="1010188" cy="189486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16643" y="4155925"/>
            <a:ext cx="132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Alignment</a:t>
            </a:r>
            <a:br>
              <a:rPr lang="en-US" dirty="0" smtClean="0"/>
            </a:br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8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8"/>
    </mc:Choice>
    <mc:Fallback xmlns="">
      <p:transition xmlns:p14="http://schemas.microsoft.com/office/powerpoint/2010/main" spd="slow" advTm="11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9" grpId="0" animBg="1"/>
      <p:bldP spid="20" grpId="0" animBg="1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TM to input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22134" y="2764729"/>
            <a:ext cx="762000" cy="533400"/>
          </a:xfrm>
          <a:prstGeom prst="rect">
            <a:avLst/>
          </a:prstGeom>
          <a:ln>
            <a:solidFill>
              <a:srgbClr val="262626">
                <a:alpha val="80000"/>
              </a:srgb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02667" y="2756262"/>
            <a:ext cx="762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74734" y="2756262"/>
            <a:ext cx="7620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 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98170" y="2349346"/>
            <a:ext cx="17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 tasks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318933" y="2231328"/>
            <a:ext cx="2929467" cy="1337217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28600" y="2147051"/>
            <a:ext cx="2743200" cy="35814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5800" y="5211984"/>
            <a:ext cx="213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 Model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632400" y="4316580"/>
            <a:ext cx="685800" cy="838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TM2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04467" y="4316580"/>
            <a:ext cx="6858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TM2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5" idx="0"/>
          </p:cNvCxnSpPr>
          <p:nvPr/>
        </p:nvCxnSpPr>
        <p:spPr>
          <a:xfrm flipH="1">
            <a:off x="3975300" y="3478380"/>
            <a:ext cx="38100" cy="838200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2" idx="0"/>
            <a:endCxn id="15" idx="1"/>
          </p:cNvCxnSpPr>
          <p:nvPr/>
        </p:nvCxnSpPr>
        <p:spPr>
          <a:xfrm>
            <a:off x="2639861" y="3568545"/>
            <a:ext cx="992539" cy="1167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70400" y="3599649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847367" y="3478380"/>
            <a:ext cx="38100" cy="838200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9277" y="2513253"/>
            <a:ext cx="2110584" cy="2110584"/>
          </a:xfrm>
          <a:prstGeom prst="rect">
            <a:avLst/>
          </a:prstGeom>
          <a:ln>
            <a:solidFill>
              <a:srgbClr val="262626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3030901" y="6031866"/>
            <a:ext cx="502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analyze the available translation options at decoding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5" grpId="0" animBg="1"/>
      <p:bldP spid="16" grpId="0" animBg="1"/>
      <p:bldP spid="1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Experimental </a:t>
            </a:r>
            <a:r>
              <a:rPr lang="es-MX" dirty="0" err="1" smtClean="0"/>
              <a:t>Setup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7 </a:t>
            </a:r>
            <a:r>
              <a:rPr lang="es-MX" dirty="0" err="1" smtClean="0"/>
              <a:t>Different</a:t>
            </a:r>
            <a:r>
              <a:rPr lang="es-MX" dirty="0" smtClean="0"/>
              <a:t> </a:t>
            </a:r>
            <a:r>
              <a:rPr lang="es-MX" dirty="0" err="1" smtClean="0"/>
              <a:t>types</a:t>
            </a:r>
            <a:r>
              <a:rPr lang="es-MX" dirty="0" smtClean="0"/>
              <a:t> of </a:t>
            </a:r>
            <a:r>
              <a:rPr lang="es-MX" dirty="0" err="1" smtClean="0"/>
              <a:t>alignment</a:t>
            </a:r>
            <a:r>
              <a:rPr lang="es-MX" dirty="0" err="1"/>
              <a:t>s</a:t>
            </a:r>
            <a:endParaRPr lang="es-MX" dirty="0" smtClean="0"/>
          </a:p>
          <a:p>
            <a:pPr lvl="1"/>
            <a:r>
              <a:rPr lang="es-MX" dirty="0" smtClean="0"/>
              <a:t>DWA{4,5,6,7}</a:t>
            </a:r>
          </a:p>
          <a:p>
            <a:pPr lvl="1"/>
            <a:r>
              <a:rPr lang="es-MX" dirty="0" smtClean="0"/>
              <a:t>GROW-DIAG(-FINAL)(-AND)</a:t>
            </a:r>
          </a:p>
          <a:p>
            <a:r>
              <a:rPr lang="es-MX" dirty="0" err="1" smtClean="0"/>
              <a:t>Sampling</a:t>
            </a:r>
            <a:r>
              <a:rPr lang="es-MX" dirty="0" smtClean="0"/>
              <a:t> </a:t>
            </a:r>
            <a:r>
              <a:rPr lang="es-MX" dirty="0" err="1" smtClean="0"/>
              <a:t>from</a:t>
            </a:r>
            <a:r>
              <a:rPr lang="es-MX" dirty="0" smtClean="0"/>
              <a:t> </a:t>
            </a:r>
            <a:r>
              <a:rPr lang="es-MX" dirty="0" err="1" smtClean="0"/>
              <a:t>different</a:t>
            </a:r>
            <a:r>
              <a:rPr lang="es-MX" dirty="0" smtClean="0"/>
              <a:t> </a:t>
            </a:r>
            <a:r>
              <a:rPr lang="es-MX" dirty="0" err="1" smtClean="0"/>
              <a:t>document</a:t>
            </a:r>
            <a:r>
              <a:rPr lang="es-MX" dirty="0" smtClean="0"/>
              <a:t> sets  </a:t>
            </a:r>
          </a:p>
          <a:p>
            <a:pPr lvl="1"/>
            <a:r>
              <a:rPr lang="es-MX" dirty="0" err="1" smtClean="0"/>
              <a:t>Created</a:t>
            </a:r>
            <a:r>
              <a:rPr lang="es-MX" dirty="0" smtClean="0"/>
              <a:t> </a:t>
            </a:r>
            <a:r>
              <a:rPr lang="es-MX" dirty="0" err="1" smtClean="0"/>
              <a:t>small</a:t>
            </a:r>
            <a:r>
              <a:rPr lang="es-MX" dirty="0" smtClean="0"/>
              <a:t> </a:t>
            </a:r>
            <a:r>
              <a:rPr lang="es-MX" dirty="0" err="1" smtClean="0"/>
              <a:t>translation</a:t>
            </a:r>
            <a:r>
              <a:rPr lang="es-MX" dirty="0" smtClean="0"/>
              <a:t> </a:t>
            </a:r>
            <a:r>
              <a:rPr lang="es-MX" dirty="0" err="1" smtClean="0"/>
              <a:t>tasks</a:t>
            </a:r>
            <a:r>
              <a:rPr lang="es-MX" dirty="0" smtClean="0"/>
              <a:t> (100 </a:t>
            </a:r>
            <a:r>
              <a:rPr lang="es-MX" dirty="0" err="1" smtClean="0"/>
              <a:t>sentences</a:t>
            </a:r>
            <a:r>
              <a:rPr lang="es-MX" dirty="0" smtClean="0"/>
              <a:t> </a:t>
            </a:r>
            <a:r>
              <a:rPr lang="es-MX" dirty="0" err="1" smtClean="0"/>
              <a:t>each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24 for En-Es train</a:t>
            </a:r>
          </a:p>
          <a:p>
            <a:pPr lvl="1"/>
            <a:r>
              <a:rPr lang="es-MX" dirty="0" smtClean="0"/>
              <a:t>8 for En-Es test</a:t>
            </a:r>
          </a:p>
          <a:p>
            <a:pPr lvl="1"/>
            <a:r>
              <a:rPr lang="es-MX" dirty="0" smtClean="0"/>
              <a:t>4 Different docs for Ar-En, Ch-En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"/>
    </mc:Choice>
    <mc:Fallback xmlns="">
      <p:transition xmlns:p14="http://schemas.microsoft.com/office/powerpoint/2010/main" spd="slow" advTm="1628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600" y="2093899"/>
            <a:ext cx="10668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DWA-4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759883"/>
            <a:ext cx="1143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GROW-DIAG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33800" y="990600"/>
            <a:ext cx="7620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 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14333" y="982133"/>
            <a:ext cx="7620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 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86400" y="982133"/>
            <a:ext cx="7620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 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33800" y="2362200"/>
            <a:ext cx="685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GD1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05867" y="2362200"/>
            <a:ext cx="685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GD2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2"/>
            <a:endCxn id="11" idx="0"/>
          </p:cNvCxnSpPr>
          <p:nvPr/>
        </p:nvCxnSpPr>
        <p:spPr>
          <a:xfrm flipH="1">
            <a:off x="4076700" y="1524000"/>
            <a:ext cx="38100" cy="838200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11" idx="1"/>
          </p:cNvCxnSpPr>
          <p:nvPr/>
        </p:nvCxnSpPr>
        <p:spPr>
          <a:xfrm>
            <a:off x="2286000" y="1369483"/>
            <a:ext cx="1447800" cy="14118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85533" y="1645269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948767" y="1524000"/>
            <a:ext cx="38100" cy="838200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6200" y="457200"/>
            <a:ext cx="2743200" cy="35814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522133"/>
            <a:ext cx="195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 models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09836" y="575217"/>
            <a:ext cx="17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 tasks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530599" y="457199"/>
            <a:ext cx="2929467" cy="1337217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29000" y="4038600"/>
            <a:ext cx="990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FB-GD1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96367" y="4024501"/>
            <a:ext cx="990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FB-GD2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11" idx="2"/>
            <a:endCxn id="26" idx="0"/>
          </p:cNvCxnSpPr>
          <p:nvPr/>
        </p:nvCxnSpPr>
        <p:spPr>
          <a:xfrm flipH="1">
            <a:off x="3924300" y="3200400"/>
            <a:ext cx="152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  <a:endCxn id="27" idx="0"/>
          </p:cNvCxnSpPr>
          <p:nvPr/>
        </p:nvCxnSpPr>
        <p:spPr>
          <a:xfrm>
            <a:off x="4948767" y="3200400"/>
            <a:ext cx="342900" cy="8241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09836" y="3434834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27" idx="3"/>
            <a:endCxn id="63" idx="1"/>
          </p:cNvCxnSpPr>
          <p:nvPr/>
        </p:nvCxnSpPr>
        <p:spPr>
          <a:xfrm>
            <a:off x="5786967" y="4291201"/>
            <a:ext cx="785041" cy="285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7" idx="2"/>
          </p:cNvCxnSpPr>
          <p:nvPr/>
        </p:nvCxnSpPr>
        <p:spPr>
          <a:xfrm>
            <a:off x="5291667" y="4557901"/>
            <a:ext cx="0" cy="852299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435970" y="5867401"/>
            <a:ext cx="762000" cy="533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 1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316503" y="5858934"/>
            <a:ext cx="762000" cy="533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 2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188570" y="5858934"/>
            <a:ext cx="762000" cy="533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 N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905810" y="5416035"/>
            <a:ext cx="117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1232769" y="5334000"/>
            <a:ext cx="2929467" cy="1337217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1" idx="0"/>
          </p:cNvCxnSpPr>
          <p:nvPr/>
        </p:nvCxnSpPr>
        <p:spPr>
          <a:xfrm flipV="1">
            <a:off x="2697503" y="5715000"/>
            <a:ext cx="2422714" cy="143934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614333" y="4996934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224912" y="5524499"/>
            <a:ext cx="901861" cy="3810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BLEU 2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938629" y="3891465"/>
            <a:ext cx="188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 Measurements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720671" y="2596117"/>
            <a:ext cx="188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PT Measurements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572008" y="4260797"/>
            <a:ext cx="901861" cy="6310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 var2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7473869" y="2965449"/>
            <a:ext cx="901861" cy="6934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PT var2</a:t>
            </a:r>
            <a:endParaRPr lang="en-US" dirty="0"/>
          </a:p>
        </p:txBody>
      </p:sp>
      <p:cxnSp>
        <p:nvCxnSpPr>
          <p:cNvPr id="66" name="Straight Arrow Connector 65"/>
          <p:cNvCxnSpPr>
            <a:endCxn id="65" idx="1"/>
          </p:cNvCxnSpPr>
          <p:nvPr/>
        </p:nvCxnSpPr>
        <p:spPr>
          <a:xfrm>
            <a:off x="5292043" y="2703499"/>
            <a:ext cx="2181826" cy="608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10400" y="5562600"/>
            <a:ext cx="1828800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65" idx="2"/>
            <a:endCxn id="68" idx="0"/>
          </p:cNvCxnSpPr>
          <p:nvPr/>
        </p:nvCxnSpPr>
        <p:spPr>
          <a:xfrm>
            <a:off x="7924800" y="3658864"/>
            <a:ext cx="0" cy="19037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3" idx="2"/>
            <a:endCxn id="68" idx="0"/>
          </p:cNvCxnSpPr>
          <p:nvPr/>
        </p:nvCxnSpPr>
        <p:spPr>
          <a:xfrm>
            <a:off x="7022939" y="4891872"/>
            <a:ext cx="901861" cy="6707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8" idx="3"/>
            <a:endCxn id="68" idx="1"/>
          </p:cNvCxnSpPr>
          <p:nvPr/>
        </p:nvCxnSpPr>
        <p:spPr>
          <a:xfrm>
            <a:off x="6126773" y="5715000"/>
            <a:ext cx="883627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2811802" y="2247900"/>
            <a:ext cx="598251" cy="5867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</a:t>
            </a:r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3383302" y="3304666"/>
            <a:ext cx="598251" cy="5867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2</a:t>
            </a:r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4076700" y="4766250"/>
            <a:ext cx="598251" cy="5867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3</a:t>
            </a:r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6382956" y="3072065"/>
            <a:ext cx="598251" cy="5867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4</a:t>
            </a:r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8003320" y="5366266"/>
            <a:ext cx="598251" cy="5867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5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7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8" grpId="0"/>
      <p:bldP spid="26" grpId="0" animBg="1"/>
      <p:bldP spid="27" grpId="0" animBg="1"/>
      <p:bldP spid="32" grpId="0"/>
      <p:bldP spid="50" grpId="0" animBg="1"/>
      <p:bldP spid="51" grpId="0" animBg="1"/>
      <p:bldP spid="52" grpId="0" animBg="1"/>
      <p:bldP spid="53" grpId="0"/>
      <p:bldP spid="54" grpId="0" animBg="1"/>
      <p:bldP spid="57" grpId="0"/>
      <p:bldP spid="58" grpId="0" animBg="1"/>
      <p:bldP spid="61" grpId="0"/>
      <p:bldP spid="62" grpId="0"/>
      <p:bldP spid="63" grpId="0" animBg="1"/>
      <p:bldP spid="65" grpId="0" animBg="1"/>
      <p:bldP spid="68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Variables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measure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671250"/>
              </p:ext>
            </p:extLst>
          </p:nvPr>
        </p:nvGraphicFramePr>
        <p:xfrm>
          <a:off x="0" y="237531"/>
          <a:ext cx="8686799" cy="62724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5174"/>
                <a:gridCol w="525627"/>
                <a:gridCol w="2091266"/>
                <a:gridCol w="643466"/>
                <a:gridCol w="2091266"/>
              </a:tblGrid>
              <a:tr h="30664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Phrase Table variable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First Best Hypotheses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115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Phrase Table entries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PSU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Src</a:t>
                      </a:r>
                      <a:r>
                        <a:rPr lang="en-US" sz="1600" dirty="0" smtClean="0">
                          <a:effectLst/>
                        </a:rPr>
                        <a:t> Unique (%)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</a:tr>
              <a:tr h="2855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PTU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Tgt</a:t>
                      </a:r>
                      <a:r>
                        <a:rPr lang="en-US" sz="1600" dirty="0" smtClean="0">
                          <a:effectLst/>
                        </a:rPr>
                        <a:t> Unique (%)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</a:tr>
              <a:tr h="2855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PNE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entries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985" marR="101985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</a:tr>
              <a:tr h="282115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Alignment Density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PSG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Source Gaps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FSG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Source Gaps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</a:tr>
              <a:tr h="2821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PTG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Gaps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FTG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Gaps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985" marR="101985" marT="0" marB="0">
                    <a:solidFill>
                      <a:schemeClr val="accent2"/>
                    </a:solidFill>
                  </a:tcPr>
                </a:tc>
              </a:tr>
              <a:tr h="2821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PLK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Link density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FLK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Link density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</a:tr>
              <a:tr h="28211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Alignment Dimension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kumimoji="0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PSL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Source length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FSLP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 length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985" marR="101985" marT="0" marB="0">
                    <a:solidFill>
                      <a:schemeClr val="accent2"/>
                    </a:solidFill>
                  </a:tcPr>
                </a:tc>
              </a:tr>
              <a:tr h="2821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kumimoji="0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PTL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length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FTLP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length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</a:tr>
              <a:tr h="282115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Alignment Distortion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kumimoji="0" lang="es-MX" sz="1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PCR</a:t>
                      </a: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Crossings 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FCR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Crossings 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</a:tr>
              <a:tr h="2821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PDG</a:t>
                      </a: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Diagonality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FDG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Diagonality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</a:tr>
              <a:tr h="3023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0" lang="es-MX" sz="1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PDT</a:t>
                      </a: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Relative distortion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FDT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Relative distortion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</a:tr>
              <a:tr h="282115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Translation Model Features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kumimoji="0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PT1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P(</a:t>
                      </a:r>
                      <a:r>
                        <a:rPr lang="en-US" sz="1600" dirty="0" err="1" smtClean="0">
                          <a:effectLst/>
                        </a:rPr>
                        <a:t>f|e</a:t>
                      </a:r>
                      <a:r>
                        <a:rPr lang="en-US" sz="1600" dirty="0" smtClean="0">
                          <a:effectLst/>
                        </a:rPr>
                        <a:t>)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avg</a:t>
                      </a:r>
                      <a:r>
                        <a:rPr lang="en-US" sz="1600" baseline="0" dirty="0" smtClean="0">
                          <a:effectLst/>
                        </a:rPr>
                        <a:t> entropy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FT1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P(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f|e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cost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985" marR="101985" marT="0" marB="0">
                    <a:solidFill>
                      <a:schemeClr val="accent2"/>
                    </a:solidFill>
                  </a:tcPr>
                </a:tc>
              </a:tr>
              <a:tr h="2821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kumimoji="0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lex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f|e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entropy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985" marR="101985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FT2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lex</a:t>
                      </a:r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 err="1" smtClean="0">
                          <a:effectLst/>
                        </a:rPr>
                        <a:t>f|e</a:t>
                      </a:r>
                      <a:r>
                        <a:rPr lang="en-US" sz="1600" dirty="0" smtClean="0">
                          <a:effectLst/>
                        </a:rPr>
                        <a:t>)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avg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="1" baseline="0" dirty="0" smtClean="0">
                          <a:effectLst/>
                        </a:rPr>
                        <a:t>cost</a:t>
                      </a:r>
                      <a:endParaRPr lang="en-US" sz="1600" b="1" dirty="0">
                        <a:solidFill>
                          <a:srgbClr val="365F9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</a:tr>
              <a:tr h="2821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kumimoji="0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PT3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P(</a:t>
                      </a:r>
                      <a:r>
                        <a:rPr lang="en-US" sz="1600" dirty="0" err="1" smtClean="0">
                          <a:effectLst/>
                        </a:rPr>
                        <a:t>e|f</a:t>
                      </a:r>
                      <a:r>
                        <a:rPr lang="en-US" sz="1600" dirty="0" smtClean="0">
                          <a:effectLst/>
                        </a:rPr>
                        <a:t>)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avg</a:t>
                      </a:r>
                      <a:r>
                        <a:rPr lang="en-US" sz="1600" baseline="0" dirty="0" smtClean="0">
                          <a:effectLst/>
                        </a:rPr>
                        <a:t> entropy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FT3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P(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e|f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cost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985" marR="101985" marT="0" marB="0">
                    <a:solidFill>
                      <a:schemeClr val="accent2"/>
                    </a:solidFill>
                  </a:tcPr>
                </a:tc>
              </a:tr>
              <a:tr h="2821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kumimoji="0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PT4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lex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e|f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entropy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985" marR="101985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FT4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lex</a:t>
                      </a:r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 err="1" smtClean="0">
                          <a:effectLst/>
                        </a:rPr>
                        <a:t>e|f</a:t>
                      </a:r>
                      <a:r>
                        <a:rPr lang="en-US" sz="1600" dirty="0" smtClean="0">
                          <a:effectLst/>
                        </a:rPr>
                        <a:t>)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avg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="1" baseline="0" dirty="0" smtClean="0">
                          <a:effectLst/>
                        </a:rPr>
                        <a:t>cost</a:t>
                      </a:r>
                      <a:endParaRPr lang="en-US" sz="1600" b="1" dirty="0">
                        <a:solidFill>
                          <a:srgbClr val="365F9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</a:tr>
              <a:tr h="2821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Language Model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FLM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 cost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985" marR="101985" marT="0" marB="0">
                    <a:solidFill>
                      <a:schemeClr val="accent2"/>
                    </a:solidFill>
                  </a:tcPr>
                </a:tc>
              </a:tr>
              <a:tr h="289116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Translation quality</a:t>
                      </a: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BLEU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</a:t>
                      </a:r>
                    </a:p>
                  </a:txBody>
                  <a:tcPr marL="101985" marR="10198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9116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MET 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Meteor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985" marR="10198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89116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985" marR="10198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1985" marR="10198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TER 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985" marR="10198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kern="120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… of </a:t>
            </a:r>
            <a:r>
              <a:rPr lang="en-US" dirty="0" smtClean="0"/>
              <a:t>Machine Translation …</a:t>
            </a:r>
            <a:endParaRPr lang="en-US" dirty="0"/>
          </a:p>
        </p:txBody>
      </p:sp>
      <p:pic>
        <p:nvPicPr>
          <p:cNvPr id="5" name="Content Placeholder 4" descr="mt.eps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447800" y="2161822"/>
            <a:ext cx="6019800" cy="4209830"/>
          </a:xfr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5618" y="4169633"/>
            <a:ext cx="3091182" cy="1527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4084085"/>
            <a:ext cx="3213100" cy="1612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474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85"/>
    </mc:Choice>
    <mc:Fallback xmlns="">
      <p:transition xmlns:p14="http://schemas.microsoft.com/office/powerpoint/2010/main" spd="slow" advTm="55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issues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</a:p>
          <a:p>
            <a:pPr lvl="1"/>
            <a:r>
              <a:rPr lang="en-US" dirty="0" smtClean="0"/>
              <a:t>Many features to include. Which ones?</a:t>
            </a:r>
          </a:p>
          <a:p>
            <a:r>
              <a:rPr lang="en-US" dirty="0" smtClean="0"/>
              <a:t>Estimation</a:t>
            </a:r>
          </a:p>
          <a:p>
            <a:pPr lvl="1"/>
            <a:r>
              <a:rPr lang="en-US" dirty="0" smtClean="0"/>
              <a:t>Dealing with large number of features</a:t>
            </a:r>
          </a:p>
          <a:p>
            <a:pPr lvl="2"/>
            <a:r>
              <a:rPr lang="en-US" dirty="0" smtClean="0"/>
              <a:t>Feature reduction</a:t>
            </a:r>
          </a:p>
          <a:p>
            <a:pPr lvl="2"/>
            <a:r>
              <a:rPr lang="en-US" b="1" dirty="0" smtClean="0"/>
              <a:t>Feature selection</a:t>
            </a:r>
          </a:p>
          <a:p>
            <a:pPr lvl="2"/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65706" y="5685538"/>
            <a:ext cx="396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Stepwise regression</a:t>
            </a:r>
            <a:endParaRPr lang="en-US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3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Stepwise Regression (Search)(Hair et al,2010)</a:t>
            </a:r>
          </a:p>
          <a:p>
            <a:pPr lvl="1"/>
            <a:r>
              <a:rPr lang="en-US" dirty="0" smtClean="0"/>
              <a:t>Start with </a:t>
            </a:r>
            <a:r>
              <a:rPr lang="en-US" b="1" dirty="0" smtClean="0"/>
              <a:t>an empty base model</a:t>
            </a:r>
          </a:p>
          <a:p>
            <a:pPr lvl="1"/>
            <a:r>
              <a:rPr lang="en-US" b="1" dirty="0" smtClean="0"/>
              <a:t>Build a regression model </a:t>
            </a:r>
            <a:r>
              <a:rPr lang="en-US" dirty="0" smtClean="0"/>
              <a:t>with each one of the possible predictors </a:t>
            </a:r>
          </a:p>
          <a:p>
            <a:pPr lvl="1"/>
            <a:r>
              <a:rPr lang="en-US" dirty="0" smtClean="0"/>
              <a:t>Add the most significant predictor to the base model</a:t>
            </a:r>
          </a:p>
          <a:p>
            <a:pPr lvl="1"/>
            <a:r>
              <a:rPr lang="en-US" dirty="0" smtClean="0"/>
              <a:t>Start over with the remaining predictors.</a:t>
            </a:r>
          </a:p>
          <a:p>
            <a:pPr lvl="1"/>
            <a:r>
              <a:rPr lang="en-US" dirty="0" smtClean="0"/>
              <a:t>Continue </a:t>
            </a:r>
            <a:r>
              <a:rPr lang="en-US" dirty="0"/>
              <a:t>until no other significant predictors can be added to the model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At any time: Discard any predictor that becomes irrelevant after adding latest predictor.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"/>
    </mc:Choice>
    <mc:Fallback xmlns="">
      <p:transition xmlns:p14="http://schemas.microsoft.com/office/powerpoint/2010/main" spd="slow" advTm="1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General</a:t>
            </a:r>
            <a:r>
              <a:rPr lang="en-US" dirty="0" smtClean="0"/>
              <a:t> models</a:t>
            </a:r>
          </a:p>
          <a:p>
            <a:pPr lvl="1"/>
            <a:r>
              <a:rPr lang="en-US" dirty="0" smtClean="0"/>
              <a:t>BLEU</a:t>
            </a:r>
          </a:p>
          <a:p>
            <a:pPr lvl="1"/>
            <a:r>
              <a:rPr lang="en-US" dirty="0" smtClean="0"/>
              <a:t>METEOR</a:t>
            </a:r>
          </a:p>
          <a:p>
            <a:pPr lvl="1"/>
            <a:r>
              <a:rPr lang="en-US" dirty="0" smtClean="0"/>
              <a:t>TER</a:t>
            </a:r>
          </a:p>
          <a:p>
            <a:r>
              <a:rPr lang="en-US" dirty="0" smtClean="0"/>
              <a:t>Targeted for  </a:t>
            </a:r>
            <a:r>
              <a:rPr lang="en-US" b="1" dirty="0" smtClean="0"/>
              <a:t>Easy</a:t>
            </a:r>
            <a:r>
              <a:rPr lang="en-US" dirty="0" smtClean="0"/>
              <a:t> translation tasks:</a:t>
            </a:r>
          </a:p>
          <a:p>
            <a:pPr lvl="1"/>
            <a:r>
              <a:rPr lang="en-US" dirty="0" smtClean="0"/>
              <a:t>BLEU</a:t>
            </a:r>
          </a:p>
          <a:p>
            <a:pPr lvl="1"/>
            <a:r>
              <a:rPr lang="en-US" dirty="0" smtClean="0"/>
              <a:t>METEOR</a:t>
            </a:r>
          </a:p>
          <a:p>
            <a:pPr lvl="1"/>
            <a:r>
              <a:rPr lang="en-US" dirty="0" smtClean="0"/>
              <a:t>TER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Targeted for </a:t>
            </a:r>
            <a:r>
              <a:rPr lang="en-US" b="1" dirty="0" smtClean="0"/>
              <a:t>Hard</a:t>
            </a:r>
            <a:r>
              <a:rPr lang="en-US" dirty="0" smtClean="0"/>
              <a:t> translation tasks</a:t>
            </a:r>
          </a:p>
          <a:p>
            <a:pPr lvl="1"/>
            <a:r>
              <a:rPr lang="en-US" dirty="0" smtClean="0"/>
              <a:t>BLEU</a:t>
            </a:r>
          </a:p>
          <a:p>
            <a:pPr lvl="1"/>
            <a:r>
              <a:rPr lang="en-US" dirty="0" smtClean="0"/>
              <a:t>METEOR</a:t>
            </a:r>
          </a:p>
          <a:p>
            <a:pPr lvl="1"/>
            <a:r>
              <a:rPr lang="en-US" dirty="0" smtClean="0"/>
              <a:t>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1000" y="2857500"/>
            <a:ext cx="3857625" cy="523875"/>
          </a:xfrm>
          <a:prstGeom prst="rect">
            <a:avLst/>
          </a:prstGeom>
          <a:solidFill>
            <a:schemeClr val="accent1">
              <a:shade val="80000"/>
              <a:alpha val="4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High determination coefficient (&gt;50%) even for unseen data.</a:t>
            </a:r>
          </a:p>
          <a:p>
            <a:r>
              <a:rPr lang="en-US" dirty="0" smtClean="0"/>
              <a:t>Features helpful given language</a:t>
            </a:r>
          </a:p>
          <a:p>
            <a:pPr lvl="1"/>
            <a:r>
              <a:rPr lang="en-US" dirty="0" err="1" smtClean="0"/>
              <a:t>Ar</a:t>
            </a:r>
            <a:r>
              <a:rPr lang="en-US" dirty="0" smtClean="0"/>
              <a:t>-En PT4, PT2, FLM</a:t>
            </a:r>
          </a:p>
          <a:p>
            <a:pPr lvl="1"/>
            <a:r>
              <a:rPr lang="en-US" dirty="0" err="1" smtClean="0"/>
              <a:t>Ch</a:t>
            </a:r>
            <a:r>
              <a:rPr lang="en-US" dirty="0" smtClean="0"/>
              <a:t>-En PT4, PNE, PT2, FLM</a:t>
            </a:r>
          </a:p>
          <a:p>
            <a:pPr lvl="1"/>
            <a:r>
              <a:rPr lang="en-US" dirty="0" err="1" smtClean="0"/>
              <a:t>Es</a:t>
            </a:r>
            <a:r>
              <a:rPr lang="en-US" dirty="0" smtClean="0"/>
              <a:t>-En (all)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graphicFrame>
        <p:nvGraphicFramePr>
          <p:cNvPr id="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519822"/>
              </p:ext>
            </p:extLst>
          </p:nvPr>
        </p:nvGraphicFramePr>
        <p:xfrm>
          <a:off x="5105914" y="2682558"/>
          <a:ext cx="3607780" cy="3182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25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metrics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METEOR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Similar to BLEU</a:t>
            </a:r>
          </a:p>
          <a:p>
            <a:r>
              <a:rPr lang="en-US" dirty="0" smtClean="0"/>
              <a:t>Lower percentage of variance explained (~40%)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Simpler model (no FLM)</a:t>
            </a:r>
          </a:p>
          <a:p>
            <a:r>
              <a:rPr lang="en-US" dirty="0" smtClean="0"/>
              <a:t>Inverse </a:t>
            </a:r>
            <a:r>
              <a:rPr lang="en-US" dirty="0"/>
              <a:t>coefficients</a:t>
            </a:r>
          </a:p>
          <a:p>
            <a:r>
              <a:rPr lang="en-US" dirty="0"/>
              <a:t>Harder to predict (~30%)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Predictive models for translation are language dependent</a:t>
            </a:r>
          </a:p>
          <a:p>
            <a:r>
              <a:rPr lang="en-US" dirty="0" smtClean="0"/>
              <a:t>General models =&gt;  Rely heavily on translation model</a:t>
            </a:r>
          </a:p>
          <a:p>
            <a:pPr lvl="1"/>
            <a:r>
              <a:rPr lang="en-US" dirty="0" smtClean="0"/>
              <a:t>Entries</a:t>
            </a:r>
          </a:p>
          <a:p>
            <a:pPr lvl="1"/>
            <a:r>
              <a:rPr lang="en-US" dirty="0" smtClean="0"/>
              <a:t>Lexical entropy</a:t>
            </a:r>
          </a:p>
          <a:p>
            <a:r>
              <a:rPr lang="en-US" dirty="0" smtClean="0"/>
              <a:t>Targeted models =&gt; Rely on hypothesis characteristics</a:t>
            </a:r>
          </a:p>
          <a:p>
            <a:pPr lvl="1"/>
            <a:r>
              <a:rPr lang="en-US" dirty="0" smtClean="0"/>
              <a:t>Language model</a:t>
            </a:r>
          </a:p>
          <a:p>
            <a:pPr lvl="1"/>
            <a:r>
              <a:rPr lang="en-US" dirty="0" smtClean="0"/>
              <a:t>Translation costs</a:t>
            </a:r>
          </a:p>
          <a:p>
            <a:r>
              <a:rPr lang="en-US" dirty="0" smtClean="0"/>
              <a:t>Target gaps = bad translations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622243" y="3369473"/>
            <a:ext cx="1443125" cy="53392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TM size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622243" y="2463949"/>
            <a:ext cx="1443125" cy="53392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Lexical entropy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065167" y="3889846"/>
            <a:ext cx="2127738" cy="5339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Translation Quality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7" name="Straight Arrow Connector 26"/>
          <p:cNvCxnSpPr>
            <a:stCxn id="9" idx="3"/>
            <a:endCxn id="11" idx="1"/>
          </p:cNvCxnSpPr>
          <p:nvPr/>
        </p:nvCxnSpPr>
        <p:spPr>
          <a:xfrm>
            <a:off x="5065368" y="3636434"/>
            <a:ext cx="999799" cy="520373"/>
          </a:xfrm>
          <a:prstGeom prst="straightConnector1">
            <a:avLst/>
          </a:prstGeom>
          <a:ln w="76200" cmpd="sng">
            <a:solidFill>
              <a:schemeClr val="accent4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3333619" y="4885537"/>
            <a:ext cx="1731750" cy="5339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Hyp</a:t>
            </a:r>
            <a:r>
              <a:rPr lang="en-US" dirty="0" smtClean="0"/>
              <a:t>. Target gaps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10" idx="3"/>
            <a:endCxn id="11" idx="1"/>
          </p:cNvCxnSpPr>
          <p:nvPr/>
        </p:nvCxnSpPr>
        <p:spPr>
          <a:xfrm>
            <a:off x="5065368" y="2730910"/>
            <a:ext cx="999799" cy="1425897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3"/>
            <a:endCxn id="11" idx="1"/>
          </p:cNvCxnSpPr>
          <p:nvPr/>
        </p:nvCxnSpPr>
        <p:spPr>
          <a:xfrm flipV="1">
            <a:off x="5065369" y="4156807"/>
            <a:ext cx="999798" cy="99569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22243" y="4055794"/>
            <a:ext cx="1443125" cy="53392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Inv. Lexical entropy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8" idx="3"/>
            <a:endCxn id="11" idx="1"/>
          </p:cNvCxnSpPr>
          <p:nvPr/>
        </p:nvCxnSpPr>
        <p:spPr>
          <a:xfrm flipV="1">
            <a:off x="5065368" y="4156807"/>
            <a:ext cx="999799" cy="165948"/>
          </a:xfrm>
          <a:prstGeom prst="straightConnector1">
            <a:avLst/>
          </a:prstGeom>
          <a:ln w="38100" cmpd="sng">
            <a:solidFill>
              <a:srgbClr val="1469A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3333618" y="5666535"/>
            <a:ext cx="1731750" cy="5339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LM cost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3"/>
            <a:endCxn id="11" idx="1"/>
          </p:cNvCxnSpPr>
          <p:nvPr/>
        </p:nvCxnSpPr>
        <p:spPr>
          <a:xfrm flipV="1">
            <a:off x="5065368" y="4156807"/>
            <a:ext cx="999799" cy="1776689"/>
          </a:xfrm>
          <a:prstGeom prst="straightConnector1">
            <a:avLst/>
          </a:prstGeom>
          <a:ln w="3175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165088" y="3903394"/>
            <a:ext cx="1443125" cy="53392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US" dirty="0" smtClean="0"/>
              <a:t>aps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165088" y="2997870"/>
            <a:ext cx="1443125" cy="53392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inks</a:t>
            </a:r>
            <a:endParaRPr lang="en-US" dirty="0"/>
          </a:p>
        </p:txBody>
      </p:sp>
      <p:cxnSp>
        <p:nvCxnSpPr>
          <p:cNvPr id="63" name="Straight Arrow Connector 62"/>
          <p:cNvCxnSpPr>
            <a:stCxn id="58" idx="3"/>
            <a:endCxn id="9" idx="1"/>
          </p:cNvCxnSpPr>
          <p:nvPr/>
        </p:nvCxnSpPr>
        <p:spPr>
          <a:xfrm flipV="1">
            <a:off x="1608213" y="3636434"/>
            <a:ext cx="2014030" cy="533921"/>
          </a:xfrm>
          <a:prstGeom prst="straightConnector1">
            <a:avLst/>
          </a:prstGeom>
          <a:ln w="57150" cmpd="sng">
            <a:solidFill>
              <a:srgbClr val="1469A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165088" y="4743877"/>
            <a:ext cx="1443125" cy="53392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Diag</a:t>
            </a:r>
            <a:r>
              <a:rPr lang="en-US" dirty="0"/>
              <a:t>.</a:t>
            </a:r>
          </a:p>
        </p:txBody>
      </p:sp>
      <p:cxnSp>
        <p:nvCxnSpPr>
          <p:cNvPr id="70" name="Straight Arrow Connector 69"/>
          <p:cNvCxnSpPr>
            <a:stCxn id="59" idx="3"/>
            <a:endCxn id="9" idx="1"/>
          </p:cNvCxnSpPr>
          <p:nvPr/>
        </p:nvCxnSpPr>
        <p:spPr>
          <a:xfrm>
            <a:off x="1608213" y="3264831"/>
            <a:ext cx="2014030" cy="371603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3"/>
            <a:endCxn id="9" idx="1"/>
          </p:cNvCxnSpPr>
          <p:nvPr/>
        </p:nvCxnSpPr>
        <p:spPr>
          <a:xfrm flipV="1">
            <a:off x="1608213" y="3636434"/>
            <a:ext cx="2014030" cy="1374404"/>
          </a:xfrm>
          <a:prstGeom prst="straightConnector1">
            <a:avLst/>
          </a:prstGeom>
          <a:ln>
            <a:solidFill>
              <a:srgbClr val="1469A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9" idx="3"/>
            <a:endCxn id="28" idx="1"/>
          </p:cNvCxnSpPr>
          <p:nvPr/>
        </p:nvCxnSpPr>
        <p:spPr>
          <a:xfrm flipV="1">
            <a:off x="1608213" y="4322755"/>
            <a:ext cx="2014030" cy="68808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9" idx="3"/>
            <a:endCxn id="10" idx="1"/>
          </p:cNvCxnSpPr>
          <p:nvPr/>
        </p:nvCxnSpPr>
        <p:spPr>
          <a:xfrm flipV="1">
            <a:off x="1608213" y="2730910"/>
            <a:ext cx="2014030" cy="227992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264"/>
    </mc:Choice>
    <mc:Fallback xmlns="">
      <p:transition xmlns:p14="http://schemas.microsoft.com/office/powerpoint/2010/main" advTm="98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30" grpId="0" animBg="1"/>
      <p:bldP spid="28" grpId="0" animBg="1"/>
      <p:bldP spid="40" grpId="0" animBg="1"/>
      <p:bldP spid="58" grpId="0" animBg="1"/>
      <p:bldP spid="59" grpId="0" animBg="1"/>
      <p:bldP spid="6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Controlling the effects of structure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22243" y="3369473"/>
            <a:ext cx="1443125" cy="53392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TM size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65167" y="3889846"/>
            <a:ext cx="2127738" cy="53392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Translation Quality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  <a:endCxn id="7" idx="1"/>
          </p:cNvCxnSpPr>
          <p:nvPr/>
        </p:nvCxnSpPr>
        <p:spPr>
          <a:xfrm>
            <a:off x="5065368" y="3636434"/>
            <a:ext cx="999799" cy="520373"/>
          </a:xfrm>
          <a:prstGeom prst="straightConnector1">
            <a:avLst/>
          </a:prstGeom>
          <a:ln w="76200" cmpd="sng">
            <a:solidFill>
              <a:schemeClr val="accent4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333619" y="4885537"/>
            <a:ext cx="1731750" cy="5339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Hyp</a:t>
            </a:r>
            <a:r>
              <a:rPr lang="en-US" dirty="0" smtClean="0"/>
              <a:t>. Target gaps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7" idx="1"/>
          </p:cNvCxnSpPr>
          <p:nvPr/>
        </p:nvCxnSpPr>
        <p:spPr>
          <a:xfrm flipV="1">
            <a:off x="5065369" y="4156807"/>
            <a:ext cx="999798" cy="99569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65088" y="3903394"/>
            <a:ext cx="1443125" cy="53392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US" dirty="0" smtClean="0"/>
              <a:t>aps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65088" y="2997870"/>
            <a:ext cx="1443125" cy="53392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inks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3"/>
            <a:endCxn id="5" idx="1"/>
          </p:cNvCxnSpPr>
          <p:nvPr/>
        </p:nvCxnSpPr>
        <p:spPr>
          <a:xfrm flipV="1">
            <a:off x="1608213" y="3636434"/>
            <a:ext cx="2014030" cy="533921"/>
          </a:xfrm>
          <a:prstGeom prst="straightConnector1">
            <a:avLst/>
          </a:prstGeom>
          <a:ln w="57150" cmpd="sng">
            <a:solidFill>
              <a:srgbClr val="1469A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3"/>
            <a:endCxn id="5" idx="1"/>
          </p:cNvCxnSpPr>
          <p:nvPr/>
        </p:nvCxnSpPr>
        <p:spPr>
          <a:xfrm>
            <a:off x="1608213" y="3264831"/>
            <a:ext cx="2014030" cy="371603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This</a:t>
            </a:r>
            <a:r>
              <a:rPr lang="es-MX" baseline="0" dirty="0" smtClean="0"/>
              <a:t> talk outline: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15900" y="2038255"/>
            <a:ext cx="4306887" cy="9513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solidFill>
                  <a:schemeClr val="bg1">
                    <a:lumMod val="65000"/>
                  </a:schemeClr>
                </a:solidFill>
              </a:rPr>
              <a:t>0 -Motivation</a:t>
            </a:r>
            <a:endParaRPr lang="es-MX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4937" y="3068958"/>
            <a:ext cx="4387850" cy="202574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bg1">
                    <a:lumMod val="65000"/>
                  </a:schemeClr>
                </a:solidFill>
              </a:rPr>
              <a:t>1- Word </a:t>
            </a:r>
            <a:r>
              <a:rPr lang="es-ES_tradnl" sz="2400" dirty="0" err="1">
                <a:solidFill>
                  <a:schemeClr val="bg1">
                    <a:lumMod val="65000"/>
                  </a:schemeClr>
                </a:solidFill>
              </a:rPr>
              <a:t>Alignments</a:t>
            </a:r>
            <a:r>
              <a:rPr lang="es-ES_tradnl" sz="2400" dirty="0">
                <a:solidFill>
                  <a:schemeClr val="bg1">
                    <a:lumMod val="65000"/>
                  </a:schemeClr>
                </a:solidFill>
              </a:rPr>
              <a:t> and SMT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s-MX" dirty="0"/>
              <a:t>· Quality discrepancy</a:t>
            </a:r>
          </a:p>
          <a:p>
            <a:pPr lvl="1"/>
            <a:r>
              <a:rPr lang="es-MX" dirty="0"/>
              <a:t>· Partial explanations</a:t>
            </a:r>
          </a:p>
          <a:p>
            <a:pPr lvl="1"/>
            <a:r>
              <a:rPr lang="es-MX" dirty="0"/>
              <a:t>· Hypothesis and objectives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4937" y="5168761"/>
            <a:ext cx="4306887" cy="135422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>
                    <a:lumMod val="65000"/>
                  </a:schemeClr>
                </a:solidFill>
              </a:rPr>
              <a:t>2- Alignments and the translation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03750" y="2038255"/>
            <a:ext cx="4306887" cy="150186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>
                    <a:lumMod val="65000"/>
                  </a:schemeClr>
                </a:solidFill>
              </a:rPr>
              <a:t>3- The translation model and translation quality.</a:t>
            </a:r>
          </a:p>
          <a:p>
            <a:pPr algn="ctr"/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06926" y="3654371"/>
            <a:ext cx="4306887" cy="169550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/>
              <a:t>4- Improving </a:t>
            </a:r>
            <a:r>
              <a:rPr lang="es-MX" sz="2400" dirty="0"/>
              <a:t>SMT using alignment structure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606926" y="5460999"/>
            <a:ext cx="4306887" cy="871721"/>
          </a:xfrm>
          <a:prstGeom prst="roundRect">
            <a:avLst/>
          </a:prstGeom>
          <a:solidFill>
            <a:srgbClr val="56151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14"/>
    </mc:Choice>
    <mc:Fallback xmlns="">
      <p:transition xmlns:p14="http://schemas.microsoft.com/office/powerpoint/2010/main" spd="slow" advTm="50814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Machine </a:t>
            </a:r>
            <a:r>
              <a:rPr lang="en-US" dirty="0" err="1" smtClean="0"/>
              <a:t>Translaton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Word Alignment Structure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… </a:t>
            </a:r>
            <a:r>
              <a:rPr lang="es-MX" dirty="0" err="1" smtClean="0"/>
              <a:t>that</a:t>
            </a:r>
            <a:r>
              <a:rPr lang="es-MX" dirty="0" smtClean="0"/>
              <a:t> use </a:t>
            </a:r>
            <a:r>
              <a:rPr lang="es-MX" dirty="0" err="1" smtClean="0"/>
              <a:t>statistical</a:t>
            </a:r>
            <a:r>
              <a:rPr lang="es-MX" dirty="0" smtClean="0"/>
              <a:t> </a:t>
            </a:r>
            <a:r>
              <a:rPr lang="es-MX" dirty="0" err="1" smtClean="0"/>
              <a:t>methods</a:t>
            </a:r>
            <a:r>
              <a:rPr lang="es-MX" dirty="0" smtClean="0"/>
              <a:t> …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1220637"/>
              </p:ext>
            </p:extLst>
          </p:nvPr>
        </p:nvGraphicFramePr>
        <p:xfrm>
          <a:off x="416151" y="2212623"/>
          <a:ext cx="5109457" cy="4008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5055327" y="2249424"/>
            <a:ext cx="3762102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rgbClr val="561515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rgbClr val="561515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 2" pitchFamily="18" charset="2"/>
              <a:buChar char="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Started in 80’s (IBM </a:t>
            </a:r>
            <a:r>
              <a:rPr lang="en-US" dirty="0" err="1" smtClean="0"/>
              <a:t>Candide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Statistical Analysis of bilingual texts.</a:t>
            </a:r>
          </a:p>
          <a:p>
            <a:r>
              <a:rPr lang="en-US" dirty="0" smtClean="0"/>
              <a:t>Not bound to source/target language.</a:t>
            </a:r>
          </a:p>
          <a:p>
            <a:r>
              <a:rPr lang="en-US" dirty="0" smtClean="0"/>
              <a:t>Has proven to be very eﬀective.</a:t>
            </a:r>
          </a:p>
          <a:p>
            <a:pPr lvl="1"/>
            <a:r>
              <a:rPr lang="en-US" dirty="0" smtClean="0"/>
              <a:t>As long as we have enough training data.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5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62"/>
    </mc:Choice>
    <mc:Fallback xmlns="">
      <p:transition xmlns:p14="http://schemas.microsoft.com/office/powerpoint/2010/main" spd="slow" advTm="41262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two different stages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959976"/>
              </p:ext>
            </p:extLst>
          </p:nvPr>
        </p:nvGraphicFramePr>
        <p:xfrm>
          <a:off x="1114425" y="2595563"/>
          <a:ext cx="7610475" cy="367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ight Arrow 11"/>
          <p:cNvSpPr/>
          <p:nvPr/>
        </p:nvSpPr>
        <p:spPr>
          <a:xfrm rot="3816136">
            <a:off x="2943920" y="3053398"/>
            <a:ext cx="1478605" cy="735972"/>
          </a:xfrm>
          <a:prstGeom prst="rightArrow">
            <a:avLst>
              <a:gd name="adj1" fmla="val 32977"/>
              <a:gd name="adj2" fmla="val 700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7131807">
            <a:off x="7391744" y="4945716"/>
            <a:ext cx="1152519" cy="735972"/>
          </a:xfrm>
          <a:prstGeom prst="rightArrow">
            <a:avLst>
              <a:gd name="adj1" fmla="val 32977"/>
              <a:gd name="adj2" fmla="val 700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2900" y="5804198"/>
            <a:ext cx="4572000" cy="923330"/>
          </a:xfrm>
          <a:prstGeom prst="rect">
            <a:avLst/>
          </a:prstGeom>
          <a:solidFill>
            <a:schemeClr val="bg1"/>
          </a:solidFill>
          <a:ln>
            <a:solidFill>
              <a:srgbClr val="7A9610"/>
            </a:solidFill>
          </a:ln>
        </p:spPr>
        <p:txBody>
          <a:bodyPr>
            <a:spAutoFit/>
          </a:bodyPr>
          <a:lstStyle/>
          <a:p>
            <a:pPr lvl="1"/>
            <a:r>
              <a:rPr lang="en-US" dirty="0" smtClean="0"/>
              <a:t>At </a:t>
            </a:r>
            <a:r>
              <a:rPr lang="en-US" dirty="0"/>
              <a:t>the translation </a:t>
            </a:r>
            <a:r>
              <a:rPr lang="en-US" dirty="0" smtClean="0"/>
              <a:t>model stage</a:t>
            </a:r>
            <a:endParaRPr lang="en-US" dirty="0"/>
          </a:p>
          <a:p>
            <a:pPr marL="857250" lvl="2" indent="0">
              <a:buNone/>
            </a:pPr>
            <a:r>
              <a:rPr lang="en-US" dirty="0"/>
              <a:t>Create new features that incorporate alignment gaps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6188" y="2038256"/>
            <a:ext cx="4572000" cy="923330"/>
          </a:xfrm>
          <a:prstGeom prst="rect">
            <a:avLst/>
          </a:prstGeom>
          <a:solidFill>
            <a:srgbClr val="FFFFFF"/>
          </a:solidFill>
          <a:ln>
            <a:solidFill>
              <a:srgbClr val="7A9610"/>
            </a:solidFill>
          </a:ln>
        </p:spPr>
        <p:txBody>
          <a:bodyPr>
            <a:spAutoFit/>
          </a:bodyPr>
          <a:lstStyle/>
          <a:p>
            <a:pPr marL="742950" lvl="1" indent="-285750"/>
            <a:r>
              <a:rPr lang="en-US" dirty="0">
                <a:solidFill>
                  <a:srgbClr val="000000"/>
                </a:solidFill>
              </a:rPr>
              <a:t>At the alignment </a:t>
            </a:r>
            <a:r>
              <a:rPr lang="en-US" dirty="0" smtClean="0">
                <a:solidFill>
                  <a:srgbClr val="000000"/>
                </a:solidFill>
              </a:rPr>
              <a:t>training stage: </a:t>
            </a:r>
            <a:endParaRPr lang="en-US" dirty="0">
              <a:solidFill>
                <a:srgbClr val="000000"/>
              </a:solidFill>
            </a:endParaRPr>
          </a:p>
          <a:p>
            <a:pPr marL="857250" lvl="2" indent="0">
              <a:buNone/>
            </a:pPr>
            <a:r>
              <a:rPr lang="en-US" dirty="0">
                <a:solidFill>
                  <a:srgbClr val="000000"/>
                </a:solidFill>
              </a:rPr>
              <a:t>Include more alignment gaps into the the training metrics</a:t>
            </a:r>
          </a:p>
        </p:txBody>
      </p:sp>
    </p:spTree>
    <p:extLst>
      <p:ext uri="{BB962C8B-B14F-4D97-AF65-F5344CB8AC3E}">
        <p14:creationId xmlns:p14="http://schemas.microsoft.com/office/powerpoint/2010/main" val="18439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Alignment</a:t>
            </a:r>
            <a:r>
              <a:rPr lang="en-US" baseline="0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</a:t>
            </a:r>
            <a:r>
              <a:rPr lang="en-US" baseline="0" dirty="0" smtClean="0"/>
              <a:t> metrics focused on “positive links”</a:t>
            </a:r>
          </a:p>
          <a:p>
            <a:pPr lvl="1"/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Recall</a:t>
            </a:r>
          </a:p>
          <a:p>
            <a:pPr lvl="1"/>
            <a:r>
              <a:rPr lang="en-US" dirty="0" smtClean="0"/>
              <a:t>F measure</a:t>
            </a:r>
          </a:p>
          <a:p>
            <a:r>
              <a:rPr lang="en-US" dirty="0" smtClean="0"/>
              <a:t>Our approach</a:t>
            </a:r>
          </a:p>
          <a:p>
            <a:pPr lvl="1"/>
            <a:r>
              <a:rPr lang="en-US" dirty="0" smtClean="0"/>
              <a:t>Focus on positive null links.</a:t>
            </a:r>
          </a:p>
          <a:p>
            <a:pPr lvl="1"/>
            <a:r>
              <a:rPr lang="en-US" dirty="0" smtClean="0"/>
              <a:t>Focus on positive and negative links.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en-US" baseline="30000" dirty="0" smtClean="0"/>
              <a:t>0</a:t>
            </a:r>
            <a:r>
              <a:rPr lang="en-US" dirty="0" smtClean="0"/>
              <a:t>: Including gaps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 take into account gaps or null alignments into the computation of F-measure</a:t>
            </a:r>
            <a:endParaRPr lang="en-US" dirty="0"/>
          </a:p>
        </p:txBody>
      </p:sp>
      <p:pic>
        <p:nvPicPr>
          <p:cNvPr id="4" name="Picture 3" descr="null_0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510"/>
          <a:stretch/>
        </p:blipFill>
        <p:spPr>
          <a:xfrm>
            <a:off x="6542760" y="1304749"/>
            <a:ext cx="2144040" cy="1151757"/>
          </a:xfrm>
          <a:prstGeom prst="rect">
            <a:avLst/>
          </a:prstGeom>
          <a:solidFill>
            <a:srgbClr val="FFFFFF"/>
          </a:solidFill>
          <a:ln>
            <a:solidFill>
              <a:srgbClr val="A2C81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null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259" y="5152408"/>
            <a:ext cx="2717229" cy="1113895"/>
          </a:xfrm>
          <a:prstGeom prst="rect">
            <a:avLst/>
          </a:prstGeom>
          <a:solidFill>
            <a:srgbClr val="FFFFFF"/>
          </a:solidFill>
          <a:ln>
            <a:solidFill>
              <a:srgbClr val="A2C81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null_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259" y="2768599"/>
            <a:ext cx="2819400" cy="2184400"/>
          </a:xfrm>
          <a:prstGeom prst="rect">
            <a:avLst/>
          </a:prstGeom>
          <a:solidFill>
            <a:srgbClr val="FFFFFF"/>
          </a:solidFill>
          <a:ln>
            <a:solidFill>
              <a:srgbClr val="A2C81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24" y="4330680"/>
            <a:ext cx="5133975" cy="8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6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Balanced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into account the ‘true’ negatives</a:t>
            </a:r>
          </a:p>
          <a:p>
            <a:r>
              <a:rPr lang="en-US" dirty="0" smtClean="0"/>
              <a:t>Balance between precision and specificity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69" y="4065410"/>
            <a:ext cx="3642849" cy="109784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</a:t>
            </a:r>
            <a:r>
              <a:rPr lang="en-US" dirty="0"/>
              <a:t>n</a:t>
            </a:r>
            <a:r>
              <a:rPr lang="en-US" dirty="0" smtClean="0"/>
              <a:t>t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894" y="2595563"/>
            <a:ext cx="3383524" cy="36814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Tuning</a:t>
            </a:r>
          </a:p>
          <a:p>
            <a:pPr lvl="1"/>
            <a:r>
              <a:rPr lang="en-US" dirty="0" smtClean="0"/>
              <a:t>200 training examples</a:t>
            </a:r>
          </a:p>
          <a:p>
            <a:pPr lvl="1"/>
            <a:r>
              <a:rPr lang="en-US" dirty="0" smtClean="0"/>
              <a:t>Spanish English</a:t>
            </a:r>
          </a:p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220 alignments</a:t>
            </a:r>
          </a:p>
          <a:p>
            <a:pPr lvl="1"/>
            <a:r>
              <a:rPr lang="en-US" dirty="0" smtClean="0"/>
              <a:t>Spanish English</a:t>
            </a:r>
          </a:p>
          <a:p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Baseline (DWA-F)</a:t>
            </a:r>
          </a:p>
          <a:p>
            <a:pPr lvl="1"/>
            <a:r>
              <a:rPr lang="en-US" dirty="0" smtClean="0"/>
              <a:t>DWA-F0</a:t>
            </a:r>
          </a:p>
          <a:p>
            <a:pPr lvl="1"/>
            <a:r>
              <a:rPr lang="en-US" dirty="0" smtClean="0"/>
              <a:t>DWA-BA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2383529"/>
              </p:ext>
            </p:extLst>
          </p:nvPr>
        </p:nvGraphicFramePr>
        <p:xfrm>
          <a:off x="3795418" y="2038256"/>
          <a:ext cx="5118395" cy="4498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Structure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8870384"/>
              </p:ext>
            </p:extLst>
          </p:nvPr>
        </p:nvGraphicFramePr>
        <p:xfrm>
          <a:off x="771919" y="2094417"/>
          <a:ext cx="3990393" cy="225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856813"/>
              </p:ext>
            </p:extLst>
          </p:nvPr>
        </p:nvGraphicFramePr>
        <p:xfrm>
          <a:off x="914793" y="4347080"/>
          <a:ext cx="4452193" cy="2364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807094"/>
              </p:ext>
            </p:extLst>
          </p:nvPr>
        </p:nvGraphicFramePr>
        <p:xfrm>
          <a:off x="4964350" y="2633615"/>
          <a:ext cx="4064200" cy="2979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78586" y="2094417"/>
            <a:ext cx="222710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Target Gaps (</a:t>
            </a:r>
            <a:r>
              <a:rPr lang="en-US" dirty="0" err="1" smtClean="0"/>
              <a:t>avg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84834" y="4347080"/>
            <a:ext cx="135900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Links (</a:t>
            </a:r>
            <a:r>
              <a:rPr lang="en-US" dirty="0" err="1" smtClean="0"/>
              <a:t>avg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09328" y="2633615"/>
            <a:ext cx="340448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Size(millions of entries)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3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Results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94400" y="2586416"/>
            <a:ext cx="1681933" cy="348544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9043087"/>
              </p:ext>
            </p:extLst>
          </p:nvPr>
        </p:nvGraphicFramePr>
        <p:xfrm>
          <a:off x="1988802" y="2286000"/>
          <a:ext cx="6724892" cy="4123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3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New metrics 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err="1" smtClean="0"/>
              <a:t>Different</a:t>
            </a:r>
            <a:r>
              <a:rPr lang="es-MX" dirty="0" smtClean="0"/>
              <a:t> </a:t>
            </a:r>
            <a:r>
              <a:rPr lang="es-MX" dirty="0" err="1" smtClean="0"/>
              <a:t>tunings</a:t>
            </a:r>
            <a:r>
              <a:rPr lang="es-MX" dirty="0" smtClean="0"/>
              <a:t> </a:t>
            </a:r>
            <a:r>
              <a:rPr lang="es-MX" dirty="0" err="1" smtClean="0"/>
              <a:t>provide</a:t>
            </a:r>
            <a:r>
              <a:rPr lang="es-MX" dirty="0" smtClean="0"/>
              <a:t> </a:t>
            </a:r>
            <a:r>
              <a:rPr lang="es-MX" dirty="0" err="1" smtClean="0"/>
              <a:t>different</a:t>
            </a:r>
            <a:r>
              <a:rPr lang="es-MX" dirty="0" smtClean="0"/>
              <a:t> </a:t>
            </a:r>
            <a:r>
              <a:rPr lang="es-MX" dirty="0" err="1" smtClean="0"/>
              <a:t>results</a:t>
            </a:r>
            <a:endParaRPr lang="es-MX" dirty="0" smtClean="0"/>
          </a:p>
          <a:p>
            <a:r>
              <a:rPr lang="es-MX" dirty="0" err="1" smtClean="0"/>
              <a:t>Tuning</a:t>
            </a:r>
            <a:r>
              <a:rPr lang="es-MX" dirty="0" smtClean="0"/>
              <a:t> </a:t>
            </a:r>
            <a:r>
              <a:rPr lang="es-MX" dirty="0" err="1" smtClean="0"/>
              <a:t>towards</a:t>
            </a:r>
            <a:r>
              <a:rPr lang="es-MX" dirty="0" smtClean="0"/>
              <a:t> F</a:t>
            </a:r>
            <a:r>
              <a:rPr lang="es-MX" baseline="30000" dirty="0" smtClean="0"/>
              <a:t>0</a:t>
            </a:r>
            <a:r>
              <a:rPr lang="es-MX" dirty="0" smtClean="0"/>
              <a:t> </a:t>
            </a:r>
            <a:r>
              <a:rPr lang="es-MX" dirty="0" err="1" smtClean="0"/>
              <a:t>provides</a:t>
            </a:r>
            <a:r>
              <a:rPr lang="es-MX" dirty="0" smtClean="0"/>
              <a:t> </a:t>
            </a:r>
            <a:r>
              <a:rPr lang="es-MX" dirty="0" err="1" smtClean="0"/>
              <a:t>best</a:t>
            </a:r>
            <a:r>
              <a:rPr lang="es-MX" dirty="0" smtClean="0"/>
              <a:t> </a:t>
            </a:r>
            <a:r>
              <a:rPr lang="es-MX" dirty="0" err="1" smtClean="0"/>
              <a:t>results</a:t>
            </a:r>
            <a:endParaRPr lang="es-MX" dirty="0" smtClean="0"/>
          </a:p>
          <a:p>
            <a:pPr lvl="1"/>
            <a:r>
              <a:rPr lang="es-MX" dirty="0" err="1" smtClean="0"/>
              <a:t>Most</a:t>
            </a:r>
            <a:r>
              <a:rPr lang="es-MX" dirty="0" smtClean="0"/>
              <a:t> precise </a:t>
            </a:r>
            <a:r>
              <a:rPr lang="es-MX" dirty="0" err="1" smtClean="0"/>
              <a:t>alignment</a:t>
            </a:r>
            <a:endParaRPr lang="es-MX" dirty="0" smtClean="0"/>
          </a:p>
          <a:p>
            <a:pPr lvl="1"/>
            <a:r>
              <a:rPr lang="es-MX" dirty="0" err="1" smtClean="0"/>
              <a:t>Larger</a:t>
            </a:r>
            <a:r>
              <a:rPr lang="es-MX" dirty="0" smtClean="0"/>
              <a:t> </a:t>
            </a:r>
            <a:r>
              <a:rPr lang="es-MX" dirty="0" err="1" smtClean="0"/>
              <a:t>phrase-table</a:t>
            </a:r>
            <a:endParaRPr lang="es-MX" dirty="0" smtClean="0"/>
          </a:p>
          <a:p>
            <a:pPr lvl="1"/>
            <a:r>
              <a:rPr lang="es-MX" dirty="0" err="1" smtClean="0"/>
              <a:t>Best</a:t>
            </a:r>
            <a:r>
              <a:rPr lang="es-MX" dirty="0" smtClean="0"/>
              <a:t> </a:t>
            </a:r>
            <a:r>
              <a:rPr lang="es-MX" dirty="0" err="1" smtClean="0"/>
              <a:t>quality</a:t>
            </a:r>
            <a:endParaRPr lang="es-MX" dirty="0" smtClean="0"/>
          </a:p>
          <a:p>
            <a:r>
              <a:rPr lang="es-MX" dirty="0" err="1" smtClean="0"/>
              <a:t>Tuning</a:t>
            </a:r>
            <a:r>
              <a:rPr lang="es-MX" dirty="0" smtClean="0"/>
              <a:t> </a:t>
            </a:r>
            <a:r>
              <a:rPr lang="es-MX" dirty="0" err="1" smtClean="0"/>
              <a:t>towards</a:t>
            </a:r>
            <a:r>
              <a:rPr lang="es-MX" dirty="0" smtClean="0"/>
              <a:t> BA </a:t>
            </a:r>
            <a:r>
              <a:rPr lang="es-MX" dirty="0" err="1" smtClean="0"/>
              <a:t>provides</a:t>
            </a:r>
            <a:r>
              <a:rPr lang="es-MX" dirty="0" smtClean="0"/>
              <a:t> </a:t>
            </a:r>
            <a:r>
              <a:rPr lang="es-MX" dirty="0" err="1" smtClean="0"/>
              <a:t>most</a:t>
            </a:r>
            <a:r>
              <a:rPr lang="es-MX" dirty="0" smtClean="0"/>
              <a:t> human-</a:t>
            </a:r>
            <a:r>
              <a:rPr lang="es-MX" dirty="0" err="1" smtClean="0"/>
              <a:t>like</a:t>
            </a:r>
            <a:r>
              <a:rPr lang="es-MX" dirty="0" smtClean="0"/>
              <a:t> </a:t>
            </a:r>
            <a:r>
              <a:rPr lang="es-MX" dirty="0" err="1" smtClean="0"/>
              <a:t>structure</a:t>
            </a:r>
            <a:endParaRPr lang="es-MX" dirty="0"/>
          </a:p>
          <a:p>
            <a:pPr lvl="1"/>
            <a:r>
              <a:rPr lang="es-MX" dirty="0" smtClean="0"/>
              <a:t>More compact </a:t>
            </a:r>
            <a:r>
              <a:rPr lang="es-MX" dirty="0" err="1" smtClean="0"/>
              <a:t>alignments</a:t>
            </a:r>
            <a:endParaRPr lang="es-MX" dirty="0" smtClean="0"/>
          </a:p>
          <a:p>
            <a:pPr lvl="1"/>
            <a:r>
              <a:rPr lang="es-MX" dirty="0" err="1" smtClean="0"/>
              <a:t>Fewer</a:t>
            </a:r>
            <a:r>
              <a:rPr lang="es-MX" dirty="0" smtClean="0"/>
              <a:t> </a:t>
            </a:r>
            <a:r>
              <a:rPr lang="es-MX" dirty="0" err="1" smtClean="0"/>
              <a:t>translation</a:t>
            </a:r>
            <a:r>
              <a:rPr lang="es-MX" dirty="0" smtClean="0"/>
              <a:t> </a:t>
            </a:r>
            <a:r>
              <a:rPr lang="es-MX" dirty="0" err="1" smtClean="0"/>
              <a:t>options</a:t>
            </a:r>
            <a:r>
              <a:rPr lang="es-MX" dirty="0"/>
              <a:t>.</a:t>
            </a:r>
            <a:endParaRPr lang="es-MX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30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structure in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1150938"/>
          </a:xfrm>
        </p:spPr>
        <p:txBody>
          <a:bodyPr/>
          <a:lstStyle/>
          <a:p>
            <a:r>
              <a:rPr lang="en-US" dirty="0" smtClean="0"/>
              <a:t>Target gaps were an indicator of bad quality.</a:t>
            </a:r>
          </a:p>
          <a:p>
            <a:r>
              <a:rPr lang="en-US" dirty="0" smtClean="0"/>
              <a:t>Can we improve translation using that information?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Gap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 gap counts as a feature in translation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76" y="3866445"/>
            <a:ext cx="5183197" cy="112465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…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get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best</a:t>
            </a:r>
            <a:r>
              <a:rPr lang="es-MX" baseline="0" dirty="0" smtClean="0"/>
              <a:t> </a:t>
            </a:r>
            <a:r>
              <a:rPr lang="es-MX" baseline="0" dirty="0" err="1" smtClean="0"/>
              <a:t>translation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4922" y="2726191"/>
            <a:ext cx="4255879" cy="881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295400" y="3807823"/>
            <a:ext cx="7162800" cy="1143000"/>
          </a:xfrm>
          <a:prstGeom prst="roundRect">
            <a:avLst>
              <a:gd name="adj" fmla="val 1072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Model the probability of a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source</a:t>
            </a:r>
            <a:r>
              <a:rPr lang="en-US" sz="22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language</a:t>
            </a:r>
          </a:p>
          <a:p>
            <a:pPr algn="ctr"/>
            <a:r>
              <a:rPr lang="en-US" sz="2200" dirty="0" smtClean="0"/>
              <a:t>sentence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2200" b="1" dirty="0" smtClean="0"/>
              <a:t> </a:t>
            </a:r>
            <a:r>
              <a:rPr lang="en-US" sz="2200" dirty="0" smtClean="0"/>
              <a:t>of being translated into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target</a:t>
            </a:r>
          </a:p>
          <a:p>
            <a:pPr algn="ctr"/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language</a:t>
            </a:r>
            <a:r>
              <a:rPr lang="en-US" sz="2200" dirty="0" smtClean="0"/>
              <a:t> sentence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1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3"/>
    </mc:Choice>
    <mc:Fallback xmlns="">
      <p:transition xmlns:p14="http://schemas.microsoft.com/office/powerpoint/2010/main" spd="slow" advTm="13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 Systems</a:t>
            </a:r>
          </a:p>
          <a:p>
            <a:pPr lvl="1"/>
            <a:r>
              <a:rPr lang="en-US" dirty="0" smtClean="0"/>
              <a:t>4 Based on discriminative alignments (DWA-4, DWA-5, DWA-6, DWA-7)</a:t>
            </a:r>
          </a:p>
          <a:p>
            <a:pPr lvl="1"/>
            <a:r>
              <a:rPr lang="en-US" dirty="0" smtClean="0"/>
              <a:t>3 Based on heuristic symmetrization (GD, GDF, GDFA)</a:t>
            </a:r>
          </a:p>
          <a:p>
            <a:r>
              <a:rPr lang="en-US" dirty="0" smtClean="0"/>
              <a:t>Training (Spanish- English)</a:t>
            </a:r>
          </a:p>
          <a:p>
            <a:pPr lvl="1"/>
            <a:r>
              <a:rPr lang="en-US" dirty="0" err="1" smtClean="0"/>
              <a:t>Europarl</a:t>
            </a:r>
            <a:r>
              <a:rPr lang="en-US" dirty="0" smtClean="0"/>
              <a:t>, UN, News commentary. (WMT10 train)</a:t>
            </a:r>
          </a:p>
          <a:p>
            <a:pPr lvl="1"/>
            <a:r>
              <a:rPr lang="en-US" dirty="0" smtClean="0"/>
              <a:t>About 8 Million training  sentences.</a:t>
            </a:r>
          </a:p>
          <a:p>
            <a:pPr lvl="1"/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0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 Different test sets (1 ref)</a:t>
            </a:r>
          </a:p>
          <a:p>
            <a:pPr lvl="1"/>
            <a:r>
              <a:rPr lang="en-US" dirty="0"/>
              <a:t>4 In-domain</a:t>
            </a:r>
          </a:p>
          <a:p>
            <a:pPr lvl="2"/>
            <a:r>
              <a:rPr lang="en-US" dirty="0" err="1"/>
              <a:t>Europarl</a:t>
            </a:r>
            <a:r>
              <a:rPr lang="en-US" dirty="0"/>
              <a:t> Proceedings (WMT06,WMT07,WMT08)</a:t>
            </a:r>
          </a:p>
          <a:p>
            <a:pPr lvl="2"/>
            <a:r>
              <a:rPr lang="en-US" dirty="0" err="1"/>
              <a:t>Acquis</a:t>
            </a:r>
            <a:r>
              <a:rPr lang="en-US" dirty="0"/>
              <a:t> </a:t>
            </a:r>
            <a:r>
              <a:rPr lang="en-US" dirty="0" err="1"/>
              <a:t>Communautaire</a:t>
            </a:r>
            <a:r>
              <a:rPr lang="en-US" dirty="0"/>
              <a:t> (AC)</a:t>
            </a:r>
          </a:p>
          <a:p>
            <a:pPr lvl="1"/>
            <a:r>
              <a:rPr lang="en-US" dirty="0"/>
              <a:t>3 Out of domain</a:t>
            </a:r>
          </a:p>
          <a:p>
            <a:pPr lvl="2"/>
            <a:r>
              <a:rPr lang="en-US" dirty="0"/>
              <a:t>News based (NW09, NW10, SC09)</a:t>
            </a:r>
          </a:p>
          <a:p>
            <a:r>
              <a:rPr lang="en-US" dirty="0"/>
              <a:t>Two settings</a:t>
            </a:r>
          </a:p>
          <a:p>
            <a:pPr lvl="1"/>
            <a:r>
              <a:rPr lang="en-US" dirty="0"/>
              <a:t>Baseline (canonical features)</a:t>
            </a:r>
          </a:p>
          <a:p>
            <a:pPr lvl="1"/>
            <a:r>
              <a:rPr lang="en-US" dirty="0"/>
              <a:t> +target gap feature 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10555" y="6113442"/>
            <a:ext cx="5723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Total 15623 sentences (test time approx. 6hr decoding per system, multithreaded)</a:t>
            </a:r>
          </a:p>
        </p:txBody>
      </p:sp>
    </p:spTree>
    <p:extLst>
      <p:ext uri="{BB962C8B-B14F-4D97-AF65-F5344CB8AC3E}">
        <p14:creationId xmlns:p14="http://schemas.microsoft.com/office/powerpoint/2010/main" val="4710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20" b="-25008"/>
          <a:stretch/>
        </p:blipFill>
        <p:spPr>
          <a:xfrm>
            <a:off x="1114424" y="2207837"/>
            <a:ext cx="7610476" cy="382760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r>
              <a:rPr lang="en-US" baseline="0" dirty="0" smtClean="0"/>
              <a:t> gains</a:t>
            </a:r>
            <a:r>
              <a:rPr lang="en-US" dirty="0" smtClean="0"/>
              <a:t> </a:t>
            </a:r>
            <a:r>
              <a:rPr lang="en-US" baseline="0" dirty="0" smtClean="0"/>
              <a:t>by task</a:t>
            </a:r>
            <a:endParaRPr lang="en-US" dirty="0"/>
          </a:p>
        </p:txBody>
      </p:sp>
      <p:pic>
        <p:nvPicPr>
          <p:cNvPr id="8" name="Content Placeholder 4" descr="imp_doc_delt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00" b="2843"/>
          <a:stretch/>
        </p:blipFill>
        <p:spPr>
          <a:xfrm>
            <a:off x="2285022" y="2068571"/>
            <a:ext cx="4774997" cy="4424633"/>
          </a:xfrm>
          <a:prstGeom prst="rect">
            <a:avLst/>
          </a:prstGeom>
          <a:solidFill>
            <a:srgbClr val="FFFFFF"/>
          </a:solidFill>
          <a:ln>
            <a:solidFill>
              <a:srgbClr val="A2C81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4143545" y="2667000"/>
            <a:ext cx="0" cy="33310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91556" y="3176066"/>
            <a:ext cx="3762268" cy="1364361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1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338" y="2527479"/>
            <a:ext cx="194575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s-MX" dirty="0"/>
              <a:t>Not so beneficial for </a:t>
            </a:r>
            <a:endParaRPr lang="es-MX" dirty="0" smtClean="0"/>
          </a:p>
          <a:p>
            <a:r>
              <a:rPr lang="es-MX" dirty="0" smtClean="0"/>
              <a:t>out </a:t>
            </a:r>
            <a:r>
              <a:rPr lang="es-MX" dirty="0"/>
              <a:t>of domain 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>
            <a:off x="1992095" y="2989144"/>
            <a:ext cx="999461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95445" y="3340098"/>
            <a:ext cx="184855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 err="1" smtClean="0"/>
              <a:t>Larger</a:t>
            </a:r>
            <a:r>
              <a:rPr lang="es-MX" dirty="0" smtClean="0"/>
              <a:t> </a:t>
            </a:r>
            <a:r>
              <a:rPr lang="es-MX" dirty="0" err="1" smtClean="0"/>
              <a:t>improvements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in-</a:t>
            </a:r>
            <a:r>
              <a:rPr lang="es-MX" dirty="0" err="1" smtClean="0"/>
              <a:t>domain</a:t>
            </a:r>
            <a:r>
              <a:rPr lang="es-MX" dirty="0" smtClean="0"/>
              <a:t> data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53825" y="2871631"/>
            <a:ext cx="541620" cy="4684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156252" y="4540427"/>
            <a:ext cx="1139193" cy="648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5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gains by system</a:t>
            </a:r>
            <a:endParaRPr lang="en-US" dirty="0"/>
          </a:p>
        </p:txBody>
      </p:sp>
      <p:pic>
        <p:nvPicPr>
          <p:cNvPr id="7" name="Picture 6" descr="imp_syst_delt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6" t="2947" b="1958"/>
          <a:stretch/>
        </p:blipFill>
        <p:spPr>
          <a:xfrm>
            <a:off x="2806633" y="2026787"/>
            <a:ext cx="4454408" cy="4337324"/>
          </a:xfrm>
          <a:prstGeom prst="rect">
            <a:avLst/>
          </a:prstGeom>
          <a:solidFill>
            <a:srgbClr val="FFFFFF"/>
          </a:solidFill>
          <a:ln>
            <a:solidFill>
              <a:srgbClr val="A2C81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reeform 13"/>
          <p:cNvSpPr/>
          <p:nvPr/>
        </p:nvSpPr>
        <p:spPr>
          <a:xfrm>
            <a:off x="4954769" y="2432543"/>
            <a:ext cx="1360971" cy="1552095"/>
          </a:xfrm>
          <a:custGeom>
            <a:avLst/>
            <a:gdLst>
              <a:gd name="connsiteX0" fmla="*/ 296333 w 1552111"/>
              <a:gd name="connsiteY0" fmla="*/ 0 h 1834444"/>
              <a:gd name="connsiteX1" fmla="*/ 1354667 w 1552111"/>
              <a:gd name="connsiteY1" fmla="*/ 705555 h 1834444"/>
              <a:gd name="connsiteX2" fmla="*/ 1425222 w 1552111"/>
              <a:gd name="connsiteY2" fmla="*/ 1425222 h 1834444"/>
              <a:gd name="connsiteX3" fmla="*/ 0 w 1552111"/>
              <a:gd name="connsiteY3" fmla="*/ 1834444 h 183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111" h="1834444">
                <a:moveTo>
                  <a:pt x="296333" y="0"/>
                </a:moveTo>
                <a:cubicBezTo>
                  <a:pt x="731426" y="234009"/>
                  <a:pt x="1166519" y="468018"/>
                  <a:pt x="1354667" y="705555"/>
                </a:cubicBezTo>
                <a:cubicBezTo>
                  <a:pt x="1542815" y="943092"/>
                  <a:pt x="1651000" y="1237074"/>
                  <a:pt x="1425222" y="1425222"/>
                </a:cubicBezTo>
                <a:cubicBezTo>
                  <a:pt x="1199444" y="1613370"/>
                  <a:pt x="0" y="1834444"/>
                  <a:pt x="0" y="183444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333018" y="4345880"/>
            <a:ext cx="211253" cy="1026771"/>
          </a:xfrm>
          <a:custGeom>
            <a:avLst/>
            <a:gdLst>
              <a:gd name="connsiteX0" fmla="*/ 70556 w 240922"/>
              <a:gd name="connsiteY0" fmla="*/ 0 h 1213556"/>
              <a:gd name="connsiteX1" fmla="*/ 239889 w 240922"/>
              <a:gd name="connsiteY1" fmla="*/ 592667 h 1213556"/>
              <a:gd name="connsiteX2" fmla="*/ 0 w 240922"/>
              <a:gd name="connsiteY2" fmla="*/ 1213556 h 1213556"/>
              <a:gd name="connsiteX3" fmla="*/ 0 w 240922"/>
              <a:gd name="connsiteY3" fmla="*/ 1213556 h 121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922" h="1213556">
                <a:moveTo>
                  <a:pt x="70556" y="0"/>
                </a:moveTo>
                <a:cubicBezTo>
                  <a:pt x="161102" y="195204"/>
                  <a:pt x="251648" y="390408"/>
                  <a:pt x="239889" y="592667"/>
                </a:cubicBezTo>
                <a:cubicBezTo>
                  <a:pt x="228130" y="794926"/>
                  <a:pt x="0" y="1213556"/>
                  <a:pt x="0" y="1213556"/>
                </a:cubicBezTo>
                <a:lnTo>
                  <a:pt x="0" y="121355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4438645" y="2470237"/>
            <a:ext cx="0" cy="306837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H="1" flipV="1">
            <a:off x="6315740" y="3104708"/>
            <a:ext cx="2371060" cy="1276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39265" y="4474599"/>
            <a:ext cx="1967191" cy="224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06991" y="4490623"/>
            <a:ext cx="96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Less</a:t>
            </a:r>
            <a:r>
              <a:rPr lang="es-MX" dirty="0" smtClean="0"/>
              <a:t> Gaps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91596" y="3382287"/>
            <a:ext cx="121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More Gaps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6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T-gap feature </a:t>
            </a:r>
            <a:r>
              <a:rPr lang="en-US" dirty="0"/>
              <a:t>s</a:t>
            </a:r>
            <a:r>
              <a:rPr lang="en-US" dirty="0" smtClean="0"/>
              <a:t>ummary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Improves translation estimation</a:t>
            </a:r>
          </a:p>
          <a:p>
            <a:pPr lvl="1"/>
            <a:r>
              <a:rPr lang="en-US" dirty="0" smtClean="0"/>
              <a:t>In most cases, best translations </a:t>
            </a:r>
            <a:r>
              <a:rPr lang="en-US" dirty="0" err="1" smtClean="0"/>
              <a:t>system+gaps</a:t>
            </a:r>
            <a:endParaRPr lang="en-US" dirty="0" smtClean="0"/>
          </a:p>
          <a:p>
            <a:pPr lvl="1"/>
            <a:r>
              <a:rPr lang="en-US" dirty="0" smtClean="0"/>
              <a:t>Originally liability, gaps are turned to advantage</a:t>
            </a:r>
          </a:p>
          <a:p>
            <a:r>
              <a:rPr lang="en-US" dirty="0" smtClean="0"/>
              <a:t>Target gap feature useful</a:t>
            </a:r>
          </a:p>
          <a:p>
            <a:pPr lvl="1"/>
            <a:r>
              <a:rPr lang="en-US" dirty="0" smtClean="0"/>
              <a:t>When dealing with in-domain data</a:t>
            </a:r>
          </a:p>
          <a:p>
            <a:pPr lvl="1"/>
            <a:r>
              <a:rPr lang="en-US" dirty="0" smtClean="0"/>
              <a:t>When we have more target gaps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limited 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375" y="2365376"/>
            <a:ext cx="7756525" cy="390095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 source and target gap features</a:t>
            </a:r>
          </a:p>
          <a:p>
            <a:r>
              <a:rPr lang="es-MX" dirty="0" err="1" smtClean="0"/>
              <a:t>Translate</a:t>
            </a:r>
            <a:r>
              <a:rPr lang="es-MX" dirty="0" smtClean="0"/>
              <a:t> Ch-En data.</a:t>
            </a:r>
          </a:p>
          <a:p>
            <a:r>
              <a:rPr lang="es-MX" dirty="0" smtClean="0"/>
              <a:t>Different systems</a:t>
            </a:r>
          </a:p>
          <a:p>
            <a:pPr lvl="1"/>
            <a:r>
              <a:rPr lang="es-MX" dirty="0" smtClean="0"/>
              <a:t>DWA(0.1 -0.9), SYM</a:t>
            </a:r>
          </a:p>
          <a:p>
            <a:r>
              <a:rPr lang="es-MX" dirty="0" smtClean="0"/>
              <a:t>Test sets (4 </a:t>
            </a:r>
            <a:r>
              <a:rPr lang="es-MX" dirty="0" err="1" smtClean="0"/>
              <a:t>refs</a:t>
            </a:r>
            <a:r>
              <a:rPr lang="es-MX" dirty="0" smtClean="0"/>
              <a:t>):</a:t>
            </a:r>
            <a:endParaRPr lang="en-US" dirty="0"/>
          </a:p>
          <a:p>
            <a:pPr lvl="1"/>
            <a:r>
              <a:rPr lang="es-MX" dirty="0" smtClean="0"/>
              <a:t>News</a:t>
            </a:r>
          </a:p>
          <a:p>
            <a:pPr lvl="1"/>
            <a:r>
              <a:rPr lang="es-MX" dirty="0" smtClean="0"/>
              <a:t>Web blogs</a:t>
            </a:r>
          </a:p>
          <a:p>
            <a:r>
              <a:rPr lang="es-MX" dirty="0" smtClean="0"/>
              <a:t>Conditions</a:t>
            </a:r>
          </a:p>
          <a:p>
            <a:pPr lvl="1"/>
            <a:r>
              <a:rPr lang="es-MX" dirty="0" smtClean="0"/>
              <a:t>Baseline</a:t>
            </a:r>
          </a:p>
          <a:p>
            <a:pPr lvl="1"/>
            <a:r>
              <a:rPr lang="es-MX" dirty="0" smtClean="0"/>
              <a:t>System + gap features</a:t>
            </a:r>
          </a:p>
          <a:p>
            <a:pPr marL="0" indent="0">
              <a:buNone/>
            </a:pPr>
            <a:endParaRPr lang="es-MX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2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News Test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701" b="3198"/>
          <a:stretch/>
        </p:blipFill>
        <p:spPr bwMode="auto">
          <a:xfrm>
            <a:off x="1676762" y="2223277"/>
            <a:ext cx="5362501" cy="398956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858509" y="3054968"/>
            <a:ext cx="1201479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880314" y="2682829"/>
            <a:ext cx="1839432" cy="46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870221" y="2470177"/>
            <a:ext cx="2849525" cy="446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59248" y="2260930"/>
            <a:ext cx="145456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 smtClean="0"/>
              <a:t>Gap</a:t>
            </a:r>
            <a:br>
              <a:rPr lang="es-MX" dirty="0" smtClean="0"/>
            </a:br>
            <a:r>
              <a:rPr lang="es-MX" dirty="0" err="1" smtClean="0"/>
              <a:t>features</a:t>
            </a:r>
            <a:r>
              <a:rPr lang="es-MX" dirty="0"/>
              <a:t> </a:t>
            </a:r>
            <a:r>
              <a:rPr lang="es-MX" dirty="0" err="1" smtClean="0"/>
              <a:t>yield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err="1" smtClean="0"/>
              <a:t>best</a:t>
            </a:r>
            <a:r>
              <a:rPr lang="es-MX" dirty="0" smtClean="0"/>
              <a:t> </a:t>
            </a:r>
            <a:r>
              <a:rPr lang="es-MX" dirty="0" err="1" smtClean="0"/>
              <a:t>results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4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Web blogs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149" y="2394677"/>
            <a:ext cx="5389046" cy="41873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23674" y="3037213"/>
            <a:ext cx="563526" cy="145113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01330" y="2071511"/>
            <a:ext cx="241248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 err="1" smtClean="0"/>
              <a:t>Larger</a:t>
            </a:r>
            <a:r>
              <a:rPr lang="es-MX" dirty="0" smtClean="0"/>
              <a:t> </a:t>
            </a:r>
            <a:r>
              <a:rPr lang="es-MX" dirty="0" err="1" smtClean="0"/>
              <a:t>improvements</a:t>
            </a:r>
            <a:endParaRPr lang="es-MX" dirty="0" smtClean="0"/>
          </a:p>
          <a:p>
            <a:r>
              <a:rPr lang="es-MX" dirty="0" smtClean="0"/>
              <a:t>2bp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T-gap + S-gap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both gaps can improve translation</a:t>
            </a:r>
            <a:endParaRPr lang="en-US" dirty="0"/>
          </a:p>
          <a:p>
            <a:r>
              <a:rPr lang="en-US" dirty="0" smtClean="0"/>
              <a:t>Very useful in limited training</a:t>
            </a:r>
          </a:p>
          <a:p>
            <a:r>
              <a:rPr lang="en-US" dirty="0" smtClean="0"/>
              <a:t>Chinese-English task up to 2BP of improvement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24 – November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Guzman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3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3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9.7|10.4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29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9|1.8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7.7|36.9|8.9|17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3157</TotalTime>
  <Words>5828</Words>
  <Application>Microsoft Macintosh PowerPoint</Application>
  <PresentationFormat>On-screen Show (4:3)</PresentationFormat>
  <Paragraphs>1262</Paragraphs>
  <Slides>113</Slides>
  <Notes>52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113</vt:i4>
      </vt:variant>
    </vt:vector>
  </HeadingPairs>
  <TitlesOfParts>
    <vt:vector size="122" baseType="lpstr">
      <vt:lpstr>Calibri</vt:lpstr>
      <vt:lpstr>Century Gothic</vt:lpstr>
      <vt:lpstr>DejaVu Sans</vt:lpstr>
      <vt:lpstr>StarSymbol</vt:lpstr>
      <vt:lpstr>Times New Roman</vt:lpstr>
      <vt:lpstr>Wingdings 2</vt:lpstr>
      <vt:lpstr>Arial</vt:lpstr>
      <vt:lpstr>Perception</vt:lpstr>
      <vt:lpstr>Black</vt:lpstr>
      <vt:lpstr>The Impact of Statistical Word Alignment Quality and Structure in Phrase-based Statistical Machine Translation</vt:lpstr>
      <vt:lpstr>In a world of increasing information …</vt:lpstr>
      <vt:lpstr>… and many languages …</vt:lpstr>
      <vt:lpstr>… we need Machine Translation</vt:lpstr>
      <vt:lpstr>Pop quiz: what is she saying?</vt:lpstr>
      <vt:lpstr>Online translators are examples …</vt:lpstr>
      <vt:lpstr>… of Machine Translation …</vt:lpstr>
      <vt:lpstr>… that use statistical methods …</vt:lpstr>
      <vt:lpstr>… to get the best translation</vt:lpstr>
      <vt:lpstr>… to get the best translation</vt:lpstr>
      <vt:lpstr>Yet better translators are necessary</vt:lpstr>
      <vt:lpstr>PowerPoint Presentation</vt:lpstr>
      <vt:lpstr>This talk outline:</vt:lpstr>
      <vt:lpstr>Word Alignments</vt:lpstr>
      <vt:lpstr>Phrase-Based SMT …</vt:lpstr>
      <vt:lpstr>… is based on word alignments.</vt:lpstr>
      <vt:lpstr>Word Alignments …</vt:lpstr>
      <vt:lpstr>… are important …</vt:lpstr>
      <vt:lpstr>… increasing its quality …</vt:lpstr>
      <vt:lpstr>.. has promoted developments …</vt:lpstr>
      <vt:lpstr>… to improve translation?</vt:lpstr>
      <vt:lpstr>Looking into detail …</vt:lpstr>
      <vt:lpstr>… the performance mismatch</vt:lpstr>
      <vt:lpstr>Alignment Quality vs. Translation</vt:lpstr>
      <vt:lpstr>AQ vs TQ</vt:lpstr>
      <vt:lpstr>Alignment Quality in the Pipeline</vt:lpstr>
      <vt:lpstr>AQ vs the pipeline</vt:lpstr>
      <vt:lpstr>Alignment Structure vs. Pipeline</vt:lpstr>
      <vt:lpstr>AS vs the pipeline</vt:lpstr>
      <vt:lpstr>The story behind …</vt:lpstr>
      <vt:lpstr>… what we need to build …</vt:lpstr>
      <vt:lpstr>… our  hypothesis …</vt:lpstr>
      <vt:lpstr>… which lead to objectives …</vt:lpstr>
      <vt:lpstr>This talk outline:</vt:lpstr>
      <vt:lpstr>Effects of Alignments </vt:lpstr>
      <vt:lpstr>Alignment and the TM</vt:lpstr>
      <vt:lpstr>Phrase Extraction (PX)</vt:lpstr>
      <vt:lpstr>Phrase Extraction (up to length 4)</vt:lpstr>
      <vt:lpstr>Consistency</vt:lpstr>
      <vt:lpstr>The effect of alignments in PX</vt:lpstr>
      <vt:lpstr>Alignment Density metrics</vt:lpstr>
      <vt:lpstr>What do we mean by gaps?</vt:lpstr>
      <vt:lpstr>Phrase- pair metrics</vt:lpstr>
      <vt:lpstr>Number of Phrases</vt:lpstr>
      <vt:lpstr>Number of Phrases</vt:lpstr>
      <vt:lpstr>Human Evaluation of Phrase Pairs</vt:lpstr>
      <vt:lpstr>Results</vt:lpstr>
      <vt:lpstr>Summary</vt:lpstr>
      <vt:lpstr>Word alignments and TM</vt:lpstr>
      <vt:lpstr>Going further: Translation Model</vt:lpstr>
      <vt:lpstr>A phrase-table example</vt:lpstr>
      <vt:lpstr>Predicting TM characteristics</vt:lpstr>
      <vt:lpstr>Variables</vt:lpstr>
      <vt:lpstr>New variables</vt:lpstr>
      <vt:lpstr>PowerPoint Presentation</vt:lpstr>
      <vt:lpstr>Number of entries</vt:lpstr>
      <vt:lpstr>Phrasal Entropy (phi)</vt:lpstr>
      <vt:lpstr>Lexical Entropy (lex)</vt:lpstr>
      <vt:lpstr>Model summary</vt:lpstr>
      <vt:lpstr>Summary</vt:lpstr>
      <vt:lpstr>This talk outline:</vt:lpstr>
      <vt:lpstr>Are you still with me?</vt:lpstr>
      <vt:lpstr>Predicting MT performance</vt:lpstr>
      <vt:lpstr>Our goal</vt:lpstr>
      <vt:lpstr>Alignment structure vs. translation</vt:lpstr>
      <vt:lpstr>Filter TM to input</vt:lpstr>
      <vt:lpstr>Experimental Setup</vt:lpstr>
      <vt:lpstr>PowerPoint Presentation</vt:lpstr>
      <vt:lpstr>Variables to measure</vt:lpstr>
      <vt:lpstr>Modeling issues</vt:lpstr>
      <vt:lpstr>Methodology</vt:lpstr>
      <vt:lpstr>RESULTS</vt:lpstr>
      <vt:lpstr>BLEU</vt:lpstr>
      <vt:lpstr>Other metrics</vt:lpstr>
      <vt:lpstr>Summary</vt:lpstr>
      <vt:lpstr>Summary</vt:lpstr>
      <vt:lpstr>Controlling the effects of structure</vt:lpstr>
      <vt:lpstr>This talk outline:</vt:lpstr>
      <vt:lpstr>Improving Machine Translaton</vt:lpstr>
      <vt:lpstr>At two different stages</vt:lpstr>
      <vt:lpstr>Alignment Metrics</vt:lpstr>
      <vt:lpstr>F0: Including gaps</vt:lpstr>
      <vt:lpstr>Balanced Accuracy</vt:lpstr>
      <vt:lpstr>Alignment Experimental Results</vt:lpstr>
      <vt:lpstr>Alignment Structure</vt:lpstr>
      <vt:lpstr>Translation Results</vt:lpstr>
      <vt:lpstr>New metrics summary </vt:lpstr>
      <vt:lpstr>Alignment structure in translation</vt:lpstr>
      <vt:lpstr>Target Gap Feature</vt:lpstr>
      <vt:lpstr>Experimental Setup</vt:lpstr>
      <vt:lpstr>Experimental Setup</vt:lpstr>
      <vt:lpstr>General results</vt:lpstr>
      <vt:lpstr>Translation gains by task</vt:lpstr>
      <vt:lpstr>Translation gains by system</vt:lpstr>
      <vt:lpstr>T-gap feature summary </vt:lpstr>
      <vt:lpstr>Using limited training data</vt:lpstr>
      <vt:lpstr>News Test</vt:lpstr>
      <vt:lpstr>Web blogs</vt:lpstr>
      <vt:lpstr>T-gap + S-gap summary</vt:lpstr>
      <vt:lpstr>This talk outline:</vt:lpstr>
      <vt:lpstr>Conclusions</vt:lpstr>
      <vt:lpstr>Revisiting hypothesis</vt:lpstr>
      <vt:lpstr>Break apart</vt:lpstr>
      <vt:lpstr>Objectives =&gt; Contributions</vt:lpstr>
      <vt:lpstr>Future Work</vt:lpstr>
      <vt:lpstr>END</vt:lpstr>
      <vt:lpstr>PowerPoint Presentation</vt:lpstr>
      <vt:lpstr>PowerPoint Presentation</vt:lpstr>
      <vt:lpstr>Publications </vt:lpstr>
      <vt:lpstr>References</vt:lpstr>
      <vt:lpstr>PowerPoint Presentation</vt:lpstr>
      <vt:lpstr>Stop criteria</vt:lpstr>
      <vt:lpstr>BLEU: Translation Quality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alignment quality and structure in SMT</dc:title>
  <dc:creator>Francisco Guzman</dc:creator>
  <cp:lastModifiedBy>Francisco Guzman</cp:lastModifiedBy>
  <cp:revision>188</cp:revision>
  <dcterms:created xsi:type="dcterms:W3CDTF">2011-11-09T15:50:15Z</dcterms:created>
  <dcterms:modified xsi:type="dcterms:W3CDTF">2015-04-09T22:34:14Z</dcterms:modified>
</cp:coreProperties>
</file>